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7" r:id="rId2"/>
    <p:sldId id="262" r:id="rId3"/>
    <p:sldId id="286" r:id="rId4"/>
    <p:sldId id="263" r:id="rId5"/>
    <p:sldId id="285" r:id="rId6"/>
    <p:sldId id="287" r:id="rId7"/>
    <p:sldId id="288" r:id="rId8"/>
    <p:sldId id="290" r:id="rId9"/>
    <p:sldId id="291" r:id="rId10"/>
    <p:sldId id="292" r:id="rId11"/>
    <p:sldId id="293" r:id="rId12"/>
    <p:sldId id="294" r:id="rId13"/>
    <p:sldId id="296" r:id="rId14"/>
    <p:sldId id="297" r:id="rId15"/>
    <p:sldId id="280"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B0F0"/>
    <a:srgbClr val="91D04F"/>
    <a:srgbClr val="009A43"/>
    <a:srgbClr val="0055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19"/>
    <p:restoredTop sz="90566" autoAdjust="0"/>
  </p:normalViewPr>
  <p:slideViewPr>
    <p:cSldViewPr snapToGrid="0" snapToObjects="1">
      <p:cViewPr varScale="1">
        <p:scale>
          <a:sx n="58" d="100"/>
          <a:sy n="58" d="100"/>
        </p:scale>
        <p:origin x="115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U BRAN" userId="d21c4603bb5436b2" providerId="LiveId" clId="{1C2EE836-7415-4A25-8C4F-E0047187BEEA}"/>
    <pc:docChg chg="delSld">
      <pc:chgData name="LIU BRAN" userId="d21c4603bb5436b2" providerId="LiveId" clId="{1C2EE836-7415-4A25-8C4F-E0047187BEEA}" dt="2021-01-12T01:34:30.786" v="1" actId="2696"/>
      <pc:docMkLst>
        <pc:docMk/>
      </pc:docMkLst>
      <pc:sldChg chg="del">
        <pc:chgData name="LIU BRAN" userId="d21c4603bb5436b2" providerId="LiveId" clId="{1C2EE836-7415-4A25-8C4F-E0047187BEEA}" dt="2021-01-12T01:34:21.671" v="0" actId="2696"/>
        <pc:sldMkLst>
          <pc:docMk/>
          <pc:sldMk cId="1999446137" sldId="256"/>
        </pc:sldMkLst>
      </pc:sldChg>
      <pc:sldChg chg="del">
        <pc:chgData name="LIU BRAN" userId="d21c4603bb5436b2" providerId="LiveId" clId="{1C2EE836-7415-4A25-8C4F-E0047187BEEA}" dt="2021-01-12T01:34:30.786" v="1" actId="2696"/>
        <pc:sldMkLst>
          <pc:docMk/>
          <pc:sldMk cId="3300907371" sldId="260"/>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649635682110279"/>
          <c:y val="0.14348595992865046"/>
          <c:w val="0.84478551701857063"/>
          <c:h val="0.73715589998378417"/>
        </c:manualLayout>
      </c:layout>
      <c:barChart>
        <c:barDir val="col"/>
        <c:grouping val="clustered"/>
        <c:varyColors val="0"/>
        <c:ser>
          <c:idx val="0"/>
          <c:order val="0"/>
          <c:tx>
            <c:strRef>
              <c:f>Sheet1!$B$1</c:f>
              <c:strCache>
                <c:ptCount val="1"/>
                <c:pt idx="0">
                  <c:v>stensil7 512</c:v>
                </c:pt>
              </c:strCache>
            </c:strRef>
          </c:tx>
          <c:spPr>
            <a:solidFill>
              <a:schemeClr val="accent1"/>
            </a:solidFill>
            <a:ln>
              <a:noFill/>
            </a:ln>
            <a:effectLst/>
          </c:spPr>
          <c:invertIfNegative val="0"/>
          <c:dLbls>
            <c:numFmt formatCode="#,##0.00_);[Red]\(#,##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CPE</c:v>
                </c:pt>
                <c:pt idx="1">
                  <c:v>OVERLAP</c:v>
                </c:pt>
                <c:pt idx="2">
                  <c:v>PREFETCH</c:v>
                </c:pt>
                <c:pt idx="3">
                  <c:v>REG</c:v>
                </c:pt>
                <c:pt idx="4">
                  <c:v>VEC</c:v>
                </c:pt>
              </c:strCache>
            </c:strRef>
          </c:cat>
          <c:val>
            <c:numRef>
              <c:f>Sheet1!$B$2:$B$6</c:f>
              <c:numCache>
                <c:formatCode>General</c:formatCode>
                <c:ptCount val="5"/>
                <c:pt idx="0">
                  <c:v>1.054219</c:v>
                </c:pt>
                <c:pt idx="1">
                  <c:v>0.92058499999999999</c:v>
                </c:pt>
                <c:pt idx="2">
                  <c:v>0.67659800000000003</c:v>
                </c:pt>
                <c:pt idx="3">
                  <c:v>0.46879199999999999</c:v>
                </c:pt>
                <c:pt idx="4">
                  <c:v>0.46883999999999998</c:v>
                </c:pt>
              </c:numCache>
            </c:numRef>
          </c:val>
          <c:extLst>
            <c:ext xmlns:c16="http://schemas.microsoft.com/office/drawing/2014/chart" uri="{C3380CC4-5D6E-409C-BE32-E72D297353CC}">
              <c16:uniqueId val="{00000000-B5DF-4CEF-A112-A68A84C56CC3}"/>
            </c:ext>
          </c:extLst>
        </c:ser>
        <c:ser>
          <c:idx val="1"/>
          <c:order val="1"/>
          <c:tx>
            <c:strRef>
              <c:f>Sheet1!$C$1</c:f>
              <c:strCache>
                <c:ptCount val="1"/>
                <c:pt idx="0">
                  <c:v>stensil27 512</c:v>
                </c:pt>
              </c:strCache>
            </c:strRef>
          </c:tx>
          <c:spPr>
            <a:solidFill>
              <a:schemeClr val="accent2"/>
            </a:solidFill>
            <a:ln>
              <a:noFill/>
            </a:ln>
            <a:effectLst/>
          </c:spPr>
          <c:invertIfNegative val="0"/>
          <c:dLbls>
            <c:numFmt formatCode="#,##0.00_);[Red]\(#,##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CPE</c:v>
                </c:pt>
                <c:pt idx="1">
                  <c:v>OVERLAP</c:v>
                </c:pt>
                <c:pt idx="2">
                  <c:v>PREFETCH</c:v>
                </c:pt>
                <c:pt idx="3">
                  <c:v>REG</c:v>
                </c:pt>
                <c:pt idx="4">
                  <c:v>VEC</c:v>
                </c:pt>
              </c:strCache>
            </c:strRef>
          </c:cat>
          <c:val>
            <c:numRef>
              <c:f>Sheet1!$C$2:$C$6</c:f>
              <c:numCache>
                <c:formatCode>General</c:formatCode>
                <c:ptCount val="5"/>
                <c:pt idx="0">
                  <c:v>0.52873199999999998</c:v>
                </c:pt>
                <c:pt idx="1">
                  <c:v>0.47893400000000003</c:v>
                </c:pt>
                <c:pt idx="2">
                  <c:v>0.35493799999999998</c:v>
                </c:pt>
                <c:pt idx="3">
                  <c:v>0.32750899999999999</c:v>
                </c:pt>
                <c:pt idx="4">
                  <c:v>0.221272</c:v>
                </c:pt>
              </c:numCache>
            </c:numRef>
          </c:val>
          <c:extLst>
            <c:ext xmlns:c16="http://schemas.microsoft.com/office/drawing/2014/chart" uri="{C3380CC4-5D6E-409C-BE32-E72D297353CC}">
              <c16:uniqueId val="{00000001-B5DF-4CEF-A112-A68A84C56CC3}"/>
            </c:ext>
          </c:extLst>
        </c:ser>
        <c:ser>
          <c:idx val="2"/>
          <c:order val="2"/>
          <c:tx>
            <c:strRef>
              <c:f>Sheet1!$D$1</c:f>
              <c:strCache>
                <c:ptCount val="1"/>
                <c:pt idx="0">
                  <c:v>stensil7 768</c:v>
                </c:pt>
              </c:strCache>
            </c:strRef>
          </c:tx>
          <c:spPr>
            <a:solidFill>
              <a:schemeClr val="accent3"/>
            </a:solidFill>
            <a:ln>
              <a:noFill/>
            </a:ln>
            <a:effectLst/>
          </c:spPr>
          <c:invertIfNegative val="0"/>
          <c:dLbls>
            <c:numFmt formatCode="#,##0.00_);[Red]\(#,##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CPE</c:v>
                </c:pt>
                <c:pt idx="1">
                  <c:v>OVERLAP</c:v>
                </c:pt>
                <c:pt idx="2">
                  <c:v>PREFETCH</c:v>
                </c:pt>
                <c:pt idx="3">
                  <c:v>REG</c:v>
                </c:pt>
                <c:pt idx="4">
                  <c:v>VEC</c:v>
                </c:pt>
              </c:strCache>
            </c:strRef>
          </c:cat>
          <c:val>
            <c:numRef>
              <c:f>Sheet1!$D$2:$D$6</c:f>
              <c:numCache>
                <c:formatCode>General</c:formatCode>
                <c:ptCount val="5"/>
                <c:pt idx="0">
                  <c:v>1.4056759999999999</c:v>
                </c:pt>
                <c:pt idx="1">
                  <c:v>1.1372100000000001</c:v>
                </c:pt>
                <c:pt idx="2">
                  <c:v>0.813697</c:v>
                </c:pt>
                <c:pt idx="3">
                  <c:v>0.612537</c:v>
                </c:pt>
                <c:pt idx="4">
                  <c:v>0.62830299999999994</c:v>
                </c:pt>
              </c:numCache>
            </c:numRef>
          </c:val>
          <c:extLst>
            <c:ext xmlns:c16="http://schemas.microsoft.com/office/drawing/2014/chart" uri="{C3380CC4-5D6E-409C-BE32-E72D297353CC}">
              <c16:uniqueId val="{00000002-B5DF-4CEF-A112-A68A84C56CC3}"/>
            </c:ext>
          </c:extLst>
        </c:ser>
        <c:ser>
          <c:idx val="3"/>
          <c:order val="3"/>
          <c:tx>
            <c:strRef>
              <c:f>Sheet1!$E$1</c:f>
              <c:strCache>
                <c:ptCount val="1"/>
                <c:pt idx="0">
                  <c:v>stensil27 768</c:v>
                </c:pt>
              </c:strCache>
            </c:strRef>
          </c:tx>
          <c:spPr>
            <a:solidFill>
              <a:schemeClr val="accent4"/>
            </a:solidFill>
            <a:ln>
              <a:noFill/>
            </a:ln>
            <a:effectLst/>
          </c:spPr>
          <c:invertIfNegative val="0"/>
          <c:dLbls>
            <c:numFmt formatCode="#,##0.00_);[Red]\(#,##0.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CPE</c:v>
                </c:pt>
                <c:pt idx="1">
                  <c:v>OVERLAP</c:v>
                </c:pt>
                <c:pt idx="2">
                  <c:v>PREFETCH</c:v>
                </c:pt>
                <c:pt idx="3">
                  <c:v>REG</c:v>
                </c:pt>
                <c:pt idx="4">
                  <c:v>VEC</c:v>
                </c:pt>
              </c:strCache>
            </c:strRef>
          </c:cat>
          <c:val>
            <c:numRef>
              <c:f>Sheet1!$E$2:$E$6</c:f>
              <c:numCache>
                <c:formatCode>General</c:formatCode>
                <c:ptCount val="5"/>
                <c:pt idx="0">
                  <c:v>0.54777100000000001</c:v>
                </c:pt>
                <c:pt idx="1">
                  <c:v>0.46671400000000002</c:v>
                </c:pt>
                <c:pt idx="2">
                  <c:v>0.40486499999999997</c:v>
                </c:pt>
                <c:pt idx="3">
                  <c:v>0.37742599999999998</c:v>
                </c:pt>
                <c:pt idx="4">
                  <c:v>0.251359</c:v>
                </c:pt>
              </c:numCache>
            </c:numRef>
          </c:val>
          <c:extLst>
            <c:ext xmlns:c16="http://schemas.microsoft.com/office/drawing/2014/chart" uri="{C3380CC4-5D6E-409C-BE32-E72D297353CC}">
              <c16:uniqueId val="{00000003-B5DF-4CEF-A112-A68A84C56CC3}"/>
            </c:ext>
          </c:extLst>
        </c:ser>
        <c:dLbls>
          <c:dLblPos val="outEnd"/>
          <c:showLegendKey val="0"/>
          <c:showVal val="1"/>
          <c:showCatName val="0"/>
          <c:showSerName val="0"/>
          <c:showPercent val="0"/>
          <c:showBubbleSize val="0"/>
        </c:dLbls>
        <c:gapWidth val="219"/>
        <c:overlap val="-27"/>
        <c:axId val="81872863"/>
        <c:axId val="81879103"/>
      </c:barChart>
      <c:catAx>
        <c:axId val="81872863"/>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81879103"/>
        <c:crosses val="autoZero"/>
        <c:auto val="1"/>
        <c:lblAlgn val="ctr"/>
        <c:lblOffset val="100"/>
        <c:noMultiLvlLbl val="0"/>
      </c:catAx>
      <c:valAx>
        <c:axId val="8187910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zh-CN" altLang="en-US" dirty="0"/>
                  <a:t>时间</a:t>
                </a:r>
                <a:r>
                  <a:rPr lang="en-US" altLang="zh-CN" dirty="0"/>
                  <a:t>(s)</a:t>
                </a:r>
                <a:endParaRPr lang="zh-CN" alt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81872863"/>
        <c:crosses val="autoZero"/>
        <c:crossBetween val="between"/>
      </c:valAx>
      <c:spPr>
        <a:noFill/>
        <a:ln>
          <a:noFill/>
        </a:ln>
        <a:effectLst/>
      </c:spPr>
    </c:plotArea>
    <c:legend>
      <c:legendPos val="b"/>
      <c:layout>
        <c:manualLayout>
          <c:xMode val="edge"/>
          <c:yMode val="edge"/>
          <c:x val="8.1545546668957622E-2"/>
          <c:y val="0.94796067287989538"/>
          <c:w val="0.82309779589534515"/>
          <c:h val="5.2039327120104603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png>
</file>

<file path=ppt/media/image5.png>
</file>

<file path=ppt/media/image6.gif>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481D8E-158A-45AC-8735-D5A56A2D7003}" type="datetimeFigureOut">
              <a:rPr lang="zh-CN" altLang="en-US" smtClean="0"/>
              <a:t>2021/1/12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22C7F5-467E-4764-BC90-4E46157DAC93}" type="slidenum">
              <a:rPr lang="zh-CN" altLang="en-US" smtClean="0"/>
              <a:t>‹#›</a:t>
            </a:fld>
            <a:endParaRPr lang="zh-CN" altLang="en-US"/>
          </a:p>
        </p:txBody>
      </p:sp>
    </p:spTree>
    <p:extLst>
      <p:ext uri="{BB962C8B-B14F-4D97-AF65-F5344CB8AC3E}">
        <p14:creationId xmlns:p14="http://schemas.microsoft.com/office/powerpoint/2010/main" val="144936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3</a:t>
            </a:fld>
            <a:endParaRPr lang="zh-CN" altLang="en-US"/>
          </a:p>
        </p:txBody>
      </p:sp>
    </p:spTree>
    <p:extLst>
      <p:ext uri="{BB962C8B-B14F-4D97-AF65-F5344CB8AC3E}">
        <p14:creationId xmlns:p14="http://schemas.microsoft.com/office/powerpoint/2010/main" val="3445812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12</a:t>
            </a:fld>
            <a:endParaRPr lang="zh-CN" altLang="en-US"/>
          </a:p>
        </p:txBody>
      </p:sp>
    </p:spTree>
    <p:extLst>
      <p:ext uri="{BB962C8B-B14F-4D97-AF65-F5344CB8AC3E}">
        <p14:creationId xmlns:p14="http://schemas.microsoft.com/office/powerpoint/2010/main" val="1322419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13</a:t>
            </a:fld>
            <a:endParaRPr lang="zh-CN" altLang="en-US"/>
          </a:p>
        </p:txBody>
      </p:sp>
    </p:spTree>
    <p:extLst>
      <p:ext uri="{BB962C8B-B14F-4D97-AF65-F5344CB8AC3E}">
        <p14:creationId xmlns:p14="http://schemas.microsoft.com/office/powerpoint/2010/main" val="3779252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14</a:t>
            </a:fld>
            <a:endParaRPr lang="zh-CN" altLang="en-US"/>
          </a:p>
        </p:txBody>
      </p:sp>
    </p:spTree>
    <p:extLst>
      <p:ext uri="{BB962C8B-B14F-4D97-AF65-F5344CB8AC3E}">
        <p14:creationId xmlns:p14="http://schemas.microsoft.com/office/powerpoint/2010/main" val="888078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15</a:t>
            </a:fld>
            <a:endParaRPr lang="zh-CN" altLang="en-US"/>
          </a:p>
        </p:txBody>
      </p:sp>
    </p:spTree>
    <p:extLst>
      <p:ext uri="{BB962C8B-B14F-4D97-AF65-F5344CB8AC3E}">
        <p14:creationId xmlns:p14="http://schemas.microsoft.com/office/powerpoint/2010/main" val="1191934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4</a:t>
            </a:fld>
            <a:endParaRPr lang="zh-CN" altLang="en-US"/>
          </a:p>
        </p:txBody>
      </p:sp>
    </p:spTree>
    <p:extLst>
      <p:ext uri="{BB962C8B-B14F-4D97-AF65-F5344CB8AC3E}">
        <p14:creationId xmlns:p14="http://schemas.microsoft.com/office/powerpoint/2010/main" val="968438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5</a:t>
            </a:fld>
            <a:endParaRPr lang="zh-CN" altLang="en-US"/>
          </a:p>
        </p:txBody>
      </p:sp>
    </p:spTree>
    <p:extLst>
      <p:ext uri="{BB962C8B-B14F-4D97-AF65-F5344CB8AC3E}">
        <p14:creationId xmlns:p14="http://schemas.microsoft.com/office/powerpoint/2010/main" val="149870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6</a:t>
            </a:fld>
            <a:endParaRPr lang="zh-CN" altLang="en-US"/>
          </a:p>
        </p:txBody>
      </p:sp>
    </p:spTree>
    <p:extLst>
      <p:ext uri="{BB962C8B-B14F-4D97-AF65-F5344CB8AC3E}">
        <p14:creationId xmlns:p14="http://schemas.microsoft.com/office/powerpoint/2010/main" val="231457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aseline="0"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7</a:t>
            </a:fld>
            <a:endParaRPr lang="zh-CN" altLang="en-US"/>
          </a:p>
        </p:txBody>
      </p:sp>
    </p:spTree>
    <p:extLst>
      <p:ext uri="{BB962C8B-B14F-4D97-AF65-F5344CB8AC3E}">
        <p14:creationId xmlns:p14="http://schemas.microsoft.com/office/powerpoint/2010/main" val="2739124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8</a:t>
            </a:fld>
            <a:endParaRPr lang="zh-CN" altLang="en-US"/>
          </a:p>
        </p:txBody>
      </p:sp>
    </p:spTree>
    <p:extLst>
      <p:ext uri="{BB962C8B-B14F-4D97-AF65-F5344CB8AC3E}">
        <p14:creationId xmlns:p14="http://schemas.microsoft.com/office/powerpoint/2010/main" val="3502950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9</a:t>
            </a:fld>
            <a:endParaRPr lang="zh-CN" altLang="en-US"/>
          </a:p>
        </p:txBody>
      </p:sp>
    </p:spTree>
    <p:extLst>
      <p:ext uri="{BB962C8B-B14F-4D97-AF65-F5344CB8AC3E}">
        <p14:creationId xmlns:p14="http://schemas.microsoft.com/office/powerpoint/2010/main" val="4280360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10</a:t>
            </a:fld>
            <a:endParaRPr lang="zh-CN" altLang="en-US"/>
          </a:p>
        </p:txBody>
      </p:sp>
    </p:spTree>
    <p:extLst>
      <p:ext uri="{BB962C8B-B14F-4D97-AF65-F5344CB8AC3E}">
        <p14:creationId xmlns:p14="http://schemas.microsoft.com/office/powerpoint/2010/main" val="2050720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2C7F5-467E-4764-BC90-4E46157DAC93}" type="slidenum">
              <a:rPr lang="zh-CN" altLang="en-US" smtClean="0"/>
              <a:t>11</a:t>
            </a:fld>
            <a:endParaRPr lang="zh-CN" altLang="en-US"/>
          </a:p>
        </p:txBody>
      </p:sp>
    </p:spTree>
    <p:extLst>
      <p:ext uri="{BB962C8B-B14F-4D97-AF65-F5344CB8AC3E}">
        <p14:creationId xmlns:p14="http://schemas.microsoft.com/office/powerpoint/2010/main" val="232260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D62A37-52B3-2A42-9DF3-57D32DFC1B50}"/>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92EE908C-F49F-1744-AED1-7AAC715F86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5A7A4EBE-6381-D246-A720-0CB95BD630B1}"/>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33368857-052F-1A49-9265-0A51636C271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195EA02-0ECC-B747-96C6-C0E70898C3B0}"/>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1225343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96520B-BDB7-AB41-9401-5468B2DC6E1C}"/>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455E3835-3D40-0845-B9F6-80691989D1B2}"/>
              </a:ext>
            </a:extLst>
          </p:cNvPr>
          <p:cNvSpPr>
            <a:spLocks noGrp="1"/>
          </p:cNvSpPr>
          <p:nvPr>
            <p:ph type="body" orient="vert" idx="1"/>
          </p:nvPr>
        </p:nvSpPr>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23D3D093-038E-2F49-9E1F-3DB8384A8D59}"/>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6C7E4209-FD17-584A-8C81-879413738954}"/>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95818A2-E039-2244-9C54-FC14C715F3E9}"/>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3883836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739F08-B202-4447-8EB1-B7779E2ACA4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FD03A372-445F-3E49-80BB-54AFE57C3C1E}"/>
              </a:ext>
            </a:extLst>
          </p:cNvPr>
          <p:cNvSpPr>
            <a:spLocks noGrp="1"/>
          </p:cNvSpPr>
          <p:nvPr>
            <p:ph type="body" orient="vert" idx="1"/>
          </p:nvPr>
        </p:nvSpPr>
        <p:spPr>
          <a:xfrm>
            <a:off x="838200" y="365125"/>
            <a:ext cx="7734300" cy="5811838"/>
          </a:xfrm>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E11082DB-CF96-FE40-A9D9-85246CE4C151}"/>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292F2B05-8352-7142-8542-FF86D8D49D8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4AD4305-17BC-2246-8B24-6897861F3D11}"/>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201839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7E8218-7047-0C4E-9CE8-7EBA45C240D3}"/>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231FB7F-1F93-6F40-99E0-2C35AA45FFA1}"/>
              </a:ext>
            </a:extLst>
          </p:cNvPr>
          <p:cNvSpPr>
            <a:spLocks noGrp="1"/>
          </p:cNvSpPr>
          <p:nvPr>
            <p:ph idx="1"/>
          </p:nvPr>
        </p:nvSpPr>
        <p:spPr/>
        <p:txBody>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106FAB91-3602-C344-A346-C13A3DC5FB28}"/>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D2F6F9C9-ADA7-C54D-9B3C-8B1E12A6488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1E1C3A4-5A90-F640-867D-F2199876EC1A}"/>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222540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53770A-45A0-C345-804B-A720AFEF44FB}"/>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393897A6-FDFB-9642-BA66-AEE62AEC12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A0FABEE6-5F85-8543-8B27-F9C1002AFFF4}"/>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D4F0C524-FFB3-6644-882F-E5F01E3CE74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2B0A89D-F175-4447-828A-5878C4F8B66D}"/>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80347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AEBDC5-407F-184C-89CC-952BEA95DD7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A493C518-3AAE-3F4B-9E2B-EAA1FF5DA02D}"/>
              </a:ext>
            </a:extLst>
          </p:cNvPr>
          <p:cNvSpPr>
            <a:spLocks noGrp="1"/>
          </p:cNvSpPr>
          <p:nvPr>
            <p:ph sz="half" idx="1"/>
          </p:nvPr>
        </p:nvSpPr>
        <p:spPr>
          <a:xfrm>
            <a:off x="838200" y="1825625"/>
            <a:ext cx="5181600" cy="4351338"/>
          </a:xfrm>
        </p:spPr>
        <p:txBody>
          <a:body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A5A1E0C5-FDDA-7146-A732-D5A402B24C02}"/>
              </a:ext>
            </a:extLst>
          </p:cNvPr>
          <p:cNvSpPr>
            <a:spLocks noGrp="1"/>
          </p:cNvSpPr>
          <p:nvPr>
            <p:ph sz="half" idx="2"/>
          </p:nvPr>
        </p:nvSpPr>
        <p:spPr>
          <a:xfrm>
            <a:off x="6172200" y="1825625"/>
            <a:ext cx="5181600" cy="4351338"/>
          </a:xfrm>
        </p:spPr>
        <p:txBody>
          <a:body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28E4A5BE-9532-2A47-9C01-D3AC76B85DFB}"/>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6" name="页脚占位符 5">
            <a:extLst>
              <a:ext uri="{FF2B5EF4-FFF2-40B4-BE49-F238E27FC236}">
                <a16:creationId xmlns:a16="http://schemas.microsoft.com/office/drawing/2014/main" id="{DB0EBE7D-473A-E24A-8952-F0803CAF853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F99DA03-F1A0-8248-AA37-4A077E985161}"/>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3754136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82EB55-7239-7344-8B0B-8ACA5EAC8CB7}"/>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E095B445-37B3-3847-89E7-1CEC4CC763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C059AEDD-3992-114F-A082-42AF2D028E8C}"/>
              </a:ext>
            </a:extLst>
          </p:cNvPr>
          <p:cNvSpPr>
            <a:spLocks noGrp="1"/>
          </p:cNvSpPr>
          <p:nvPr>
            <p:ph sz="half" idx="2"/>
          </p:nvPr>
        </p:nvSpPr>
        <p:spPr>
          <a:xfrm>
            <a:off x="839788" y="2505075"/>
            <a:ext cx="5157787" cy="3684588"/>
          </a:xfrm>
        </p:spPr>
        <p:txBody>
          <a:bodyPr/>
          <a:lstStyle/>
          <a:p>
            <a:r>
              <a:rPr kumimoji="1" lang="zh-CN" altLang="en-US"/>
              <a:t>编辑母版文本样式
第二级
第三级
第四级
第五级</a:t>
            </a:r>
          </a:p>
        </p:txBody>
      </p:sp>
      <p:sp>
        <p:nvSpPr>
          <p:cNvPr id="5" name="文本占位符 4">
            <a:extLst>
              <a:ext uri="{FF2B5EF4-FFF2-40B4-BE49-F238E27FC236}">
                <a16:creationId xmlns:a16="http://schemas.microsoft.com/office/drawing/2014/main" id="{038DA1E7-FB3B-EE4C-B6BA-D50A03639C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6" name="内容占位符 5">
            <a:extLst>
              <a:ext uri="{FF2B5EF4-FFF2-40B4-BE49-F238E27FC236}">
                <a16:creationId xmlns:a16="http://schemas.microsoft.com/office/drawing/2014/main" id="{F1F024C1-5F8A-7D4E-AB4B-79928E32EB5A}"/>
              </a:ext>
            </a:extLst>
          </p:cNvPr>
          <p:cNvSpPr>
            <a:spLocks noGrp="1"/>
          </p:cNvSpPr>
          <p:nvPr>
            <p:ph sz="quarter" idx="4"/>
          </p:nvPr>
        </p:nvSpPr>
        <p:spPr>
          <a:xfrm>
            <a:off x="6172200" y="2505075"/>
            <a:ext cx="5183188" cy="3684588"/>
          </a:xfrm>
        </p:spPr>
        <p:txBody>
          <a:bodyPr/>
          <a:lstStyle/>
          <a:p>
            <a:r>
              <a:rPr kumimoji="1" lang="zh-CN" altLang="en-US"/>
              <a:t>编辑母版文本样式
第二级
第三级
第四级
第五级</a:t>
            </a:r>
          </a:p>
        </p:txBody>
      </p:sp>
      <p:sp>
        <p:nvSpPr>
          <p:cNvPr id="7" name="日期占位符 6">
            <a:extLst>
              <a:ext uri="{FF2B5EF4-FFF2-40B4-BE49-F238E27FC236}">
                <a16:creationId xmlns:a16="http://schemas.microsoft.com/office/drawing/2014/main" id="{DADAB948-8713-BA45-A659-669D13310DAB}"/>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8" name="页脚占位符 7">
            <a:extLst>
              <a:ext uri="{FF2B5EF4-FFF2-40B4-BE49-F238E27FC236}">
                <a16:creationId xmlns:a16="http://schemas.microsoft.com/office/drawing/2014/main" id="{82E7B359-E2D7-DC4E-AA82-B57913A12DE9}"/>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0927E12E-C7C5-4C42-A3B8-A64C2DFBD92A}"/>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55824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692D5F-CD6E-4847-A073-2FFA9B01A9E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4073E1CB-C2F5-E143-AA22-6F3D51E6BFC6}"/>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4" name="页脚占位符 3">
            <a:extLst>
              <a:ext uri="{FF2B5EF4-FFF2-40B4-BE49-F238E27FC236}">
                <a16:creationId xmlns:a16="http://schemas.microsoft.com/office/drawing/2014/main" id="{0AB223EF-4968-AE43-83B2-C17A3EF9346F}"/>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039DAF53-F46B-5C41-8943-7560F69B8CDA}"/>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1988911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A947D43-19E9-8F40-8EB8-94F61DB43546}"/>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3" name="页脚占位符 2">
            <a:extLst>
              <a:ext uri="{FF2B5EF4-FFF2-40B4-BE49-F238E27FC236}">
                <a16:creationId xmlns:a16="http://schemas.microsoft.com/office/drawing/2014/main" id="{B2E54152-500A-024A-B208-43FF463A2137}"/>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8072EA90-F96F-0048-99D9-59569F3AD106}"/>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861959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F8E670-F7FA-9E4B-A19A-A0B85C44B5F4}"/>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CA0D93A6-4577-D548-9536-CE23B6B187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编辑母版文本样式
第二级
第三级
第四级
第五级</a:t>
            </a:r>
          </a:p>
        </p:txBody>
      </p:sp>
      <p:sp>
        <p:nvSpPr>
          <p:cNvPr id="4" name="文本占位符 3">
            <a:extLst>
              <a:ext uri="{FF2B5EF4-FFF2-40B4-BE49-F238E27FC236}">
                <a16:creationId xmlns:a16="http://schemas.microsoft.com/office/drawing/2014/main" id="{5028BA37-5A68-464E-8E12-2D09B90322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7204A3F1-6507-654E-ADDA-C44E63B01C09}"/>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6" name="页脚占位符 5">
            <a:extLst>
              <a:ext uri="{FF2B5EF4-FFF2-40B4-BE49-F238E27FC236}">
                <a16:creationId xmlns:a16="http://schemas.microsoft.com/office/drawing/2014/main" id="{1ED5CEDC-0900-A344-BA4C-9EDC04BA157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968DE3D-64A3-9D48-A780-7B4FFE450BF9}"/>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2984300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0699F2-9460-4643-8A9C-A50DAAD38E0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D00421A1-835A-DA40-AA83-CA35621316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00FC76B-4ECA-0246-A064-A215F91976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C0D99352-9E03-E84A-93EA-E6CD7B3ACC8A}"/>
              </a:ext>
            </a:extLst>
          </p:cNvPr>
          <p:cNvSpPr>
            <a:spLocks noGrp="1"/>
          </p:cNvSpPr>
          <p:nvPr>
            <p:ph type="dt" sz="half" idx="10"/>
          </p:nvPr>
        </p:nvSpPr>
        <p:spPr/>
        <p:txBody>
          <a:bodyPr/>
          <a:lstStyle/>
          <a:p>
            <a:fld id="{175CFE82-DD80-784B-AD63-7CC16C1502AD}" type="datetimeFigureOut">
              <a:rPr kumimoji="1" lang="zh-CN" altLang="en-US" smtClean="0"/>
              <a:t>2021/1/12</a:t>
            </a:fld>
            <a:endParaRPr kumimoji="1" lang="zh-CN" altLang="en-US"/>
          </a:p>
        </p:txBody>
      </p:sp>
      <p:sp>
        <p:nvSpPr>
          <p:cNvPr id="6" name="页脚占位符 5">
            <a:extLst>
              <a:ext uri="{FF2B5EF4-FFF2-40B4-BE49-F238E27FC236}">
                <a16:creationId xmlns:a16="http://schemas.microsoft.com/office/drawing/2014/main" id="{63BE0A15-895A-C341-975C-239426FE4621}"/>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A8B8797-A5CD-3B42-B8B6-01E2AC15B579}"/>
              </a:ext>
            </a:extLst>
          </p:cNvPr>
          <p:cNvSpPr>
            <a:spLocks noGrp="1"/>
          </p:cNvSpPr>
          <p:nvPr>
            <p:ph type="sldNum" sz="quarter" idx="12"/>
          </p:nvPr>
        </p:nvSpPr>
        <p:spPr/>
        <p:txBody>
          <a:body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3160195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E62EFC6-ACEF-AA45-BC3A-1028DE0161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466B2D47-A760-B747-A65C-682E0BE82F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F6D44BB1-9FE2-1344-963C-C5C082B06E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5CFE82-DD80-784B-AD63-7CC16C1502AD}" type="datetimeFigureOut">
              <a:rPr kumimoji="1" lang="zh-CN" altLang="en-US" smtClean="0"/>
              <a:t>2021/1/12</a:t>
            </a:fld>
            <a:endParaRPr kumimoji="1" lang="zh-CN" altLang="en-US"/>
          </a:p>
        </p:txBody>
      </p:sp>
      <p:sp>
        <p:nvSpPr>
          <p:cNvPr id="5" name="页脚占位符 4">
            <a:extLst>
              <a:ext uri="{FF2B5EF4-FFF2-40B4-BE49-F238E27FC236}">
                <a16:creationId xmlns:a16="http://schemas.microsoft.com/office/drawing/2014/main" id="{CF51E7BF-B2FA-AD4A-9D61-2DFB811034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362449FC-A8C4-3847-B2A9-D660CFA0BC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2C6E9E-AEB7-5C48-AAB7-F1CA40EE891A}" type="slidenum">
              <a:rPr kumimoji="1" lang="zh-CN" altLang="en-US" smtClean="0"/>
              <a:t>‹#›</a:t>
            </a:fld>
            <a:endParaRPr kumimoji="1" lang="zh-CN" altLang="en-US"/>
          </a:p>
        </p:txBody>
      </p:sp>
    </p:spTree>
    <p:extLst>
      <p:ext uri="{BB962C8B-B14F-4D97-AF65-F5344CB8AC3E}">
        <p14:creationId xmlns:p14="http://schemas.microsoft.com/office/powerpoint/2010/main" val="247713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0.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5.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gif"/><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研究背景与目的</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2" name="文本框 1"/>
          <p:cNvSpPr txBox="1"/>
          <p:nvPr/>
        </p:nvSpPr>
        <p:spPr>
          <a:xfrm>
            <a:off x="1264920" y="1706879"/>
            <a:ext cx="6819825" cy="2523768"/>
          </a:xfrm>
          <a:prstGeom prst="rect">
            <a:avLst/>
          </a:prstGeom>
          <a:noFill/>
        </p:spPr>
        <p:txBody>
          <a:bodyPr wrap="square" rtlCol="0">
            <a:spAutoFit/>
          </a:bodyPr>
          <a:lstStyle/>
          <a:p>
            <a:r>
              <a:rPr lang="zh-CN" altLang="en-US" sz="2000" dirty="0">
                <a:solidFill>
                  <a:schemeClr val="bg1"/>
                </a:solidFill>
              </a:rPr>
              <a:t>模板计算</a:t>
            </a:r>
            <a:endParaRPr lang="en-US" altLang="zh-CN" sz="2000" dirty="0">
              <a:solidFill>
                <a:schemeClr val="bg1"/>
              </a:solidFill>
            </a:endParaRPr>
          </a:p>
          <a:p>
            <a:endParaRPr lang="en-US" altLang="zh-CN" sz="2000" dirty="0">
              <a:solidFill>
                <a:schemeClr val="bg1"/>
              </a:solidFill>
            </a:endParaRPr>
          </a:p>
          <a:p>
            <a:r>
              <a:rPr lang="zh-CN" altLang="en-US" sz="2000" dirty="0">
                <a:solidFill>
                  <a:schemeClr val="bg1"/>
                </a:solidFill>
              </a:rPr>
              <a:t>模板计算是一类通过某种固定模式来更新数组元素值的迭代计算核心代码，广泛存在于科学工程计算程序中，例如求解有限差分方程，雅克比迭代，高斯</a:t>
            </a:r>
            <a:r>
              <a:rPr lang="en-US" altLang="zh-CN" sz="2000" dirty="0">
                <a:solidFill>
                  <a:schemeClr val="bg1"/>
                </a:solidFill>
              </a:rPr>
              <a:t>-</a:t>
            </a:r>
            <a:r>
              <a:rPr lang="zh-CN" altLang="en-US" sz="2000" dirty="0">
                <a:solidFill>
                  <a:schemeClr val="bg1"/>
                </a:solidFill>
              </a:rPr>
              <a:t>赛德尔方法等。</a:t>
            </a:r>
            <a:endParaRPr lang="en-US" altLang="zh-CN" sz="2000" dirty="0">
              <a:solidFill>
                <a:schemeClr val="bg1"/>
              </a:solidFill>
            </a:endParaRPr>
          </a:p>
          <a:p>
            <a:endParaRPr lang="en-US" altLang="zh-CN" sz="2000" dirty="0">
              <a:solidFill>
                <a:schemeClr val="bg1"/>
              </a:solidFill>
            </a:endParaRPr>
          </a:p>
          <a:p>
            <a:r>
              <a:rPr lang="zh-CN" altLang="en-US" sz="2000" dirty="0">
                <a:solidFill>
                  <a:schemeClr val="bg1"/>
                </a:solidFill>
              </a:rPr>
              <a:t>模板计算在神威太湖之光优化具有重要意义。</a:t>
            </a:r>
          </a:p>
          <a:p>
            <a:endParaRPr lang="zh-CN" altLang="en-US" dirty="0">
              <a:solidFill>
                <a:schemeClr val="bg1"/>
              </a:solidFill>
            </a:endParaRPr>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84485327"/>
      </p:ext>
    </p:extLst>
  </p:cSld>
  <p:clrMapOvr>
    <a:masterClrMapping/>
  </p:clrMapOvr>
  <mc:AlternateContent xmlns:mc="http://schemas.openxmlformats.org/markup-compatibility/2006" xmlns:p14="http://schemas.microsoft.com/office/powerpoint/2010/main">
    <mc:Choice Requires="p14">
      <p:transition spd="slow" p14:dur="2000" advTm="694"/>
    </mc:Choice>
    <mc:Fallback xmlns="">
      <p:transition spd="slow" advTm="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从核通信</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4" name="组合 3"/>
          <p:cNvGrpSpPr/>
          <p:nvPr/>
        </p:nvGrpSpPr>
        <p:grpSpPr>
          <a:xfrm>
            <a:off x="2166079" y="1509741"/>
            <a:ext cx="2370316" cy="2370316"/>
            <a:chOff x="1129666" y="1313795"/>
            <a:chExt cx="3608240" cy="3608240"/>
          </a:xfrm>
        </p:grpSpPr>
        <p:sp>
          <p:nvSpPr>
            <p:cNvPr id="5" name="矩形 4"/>
            <p:cNvSpPr/>
            <p:nvPr/>
          </p:nvSpPr>
          <p:spPr>
            <a:xfrm>
              <a:off x="1129666" y="1313795"/>
              <a:ext cx="3608240" cy="3608240"/>
            </a:xfrm>
            <a:prstGeom prst="rect">
              <a:avLst/>
            </a:prstGeom>
            <a:ln>
              <a:prstDash val="dash"/>
            </a:ln>
          </p:spPr>
          <p:style>
            <a:lnRef idx="3">
              <a:schemeClr val="lt1"/>
            </a:lnRef>
            <a:fillRef idx="1">
              <a:schemeClr val="accent6"/>
            </a:fillRef>
            <a:effectRef idx="1">
              <a:schemeClr val="accent6"/>
            </a:effectRef>
            <a:fontRef idx="minor">
              <a:schemeClr val="lt1"/>
            </a:fontRef>
          </p:style>
          <p:txBody>
            <a:bodyPr rtlCol="0" anchor="ctr"/>
            <a:lstStyle/>
            <a:p>
              <a:pPr algn="ctr"/>
              <a:endParaRPr lang="zh-CN" altLang="en-US"/>
            </a:p>
          </p:txBody>
        </p:sp>
        <p:grpSp>
          <p:nvGrpSpPr>
            <p:cNvPr id="7" name="组合 6"/>
            <p:cNvGrpSpPr/>
            <p:nvPr/>
          </p:nvGrpSpPr>
          <p:grpSpPr>
            <a:xfrm>
              <a:off x="1299365" y="1483673"/>
              <a:ext cx="3220233" cy="281875"/>
              <a:chOff x="719991" y="1256300"/>
              <a:chExt cx="3220233" cy="281875"/>
            </a:xfrm>
          </p:grpSpPr>
          <p:sp>
            <p:nvSpPr>
              <p:cNvPr id="91" name="圆角矩形 90"/>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圆角矩形 91"/>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圆角矩形 92"/>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圆角矩形 93"/>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圆角矩形 94"/>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圆角矩形 95"/>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96"/>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圆角矩形 97"/>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299365" y="1903394"/>
              <a:ext cx="3220233" cy="281875"/>
              <a:chOff x="719991" y="1256300"/>
              <a:chExt cx="3220233" cy="281875"/>
            </a:xfrm>
          </p:grpSpPr>
          <p:sp>
            <p:nvSpPr>
              <p:cNvPr id="83" name="圆角矩形 82"/>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圆角矩形 83"/>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圆角矩形 84"/>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圆角矩形 85"/>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圆角矩形 86"/>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圆角矩形 88"/>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圆角矩形 89"/>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1299365" y="2342414"/>
              <a:ext cx="3220233" cy="281875"/>
              <a:chOff x="719991" y="1256300"/>
              <a:chExt cx="3220233" cy="281875"/>
            </a:xfrm>
          </p:grpSpPr>
          <p:sp>
            <p:nvSpPr>
              <p:cNvPr id="75" name="圆角矩形 74"/>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圆角矩形 75"/>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圆角矩形 76"/>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圆角矩形 77"/>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圆角矩形 78"/>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圆角矩形 79"/>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圆角矩形 80"/>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圆角矩形 81"/>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299365" y="2762135"/>
              <a:ext cx="3220233" cy="281875"/>
              <a:chOff x="719991" y="1256300"/>
              <a:chExt cx="3220233" cy="281875"/>
            </a:xfrm>
          </p:grpSpPr>
          <p:sp>
            <p:nvSpPr>
              <p:cNvPr id="67" name="圆角矩形 66"/>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圆角矩形 67"/>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圆角矩形 69"/>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圆角矩形 70"/>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圆角矩形 71"/>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圆角矩形 72"/>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圆角矩形 73"/>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299365" y="3209552"/>
              <a:ext cx="3220233" cy="281875"/>
              <a:chOff x="719991" y="1256300"/>
              <a:chExt cx="3220233" cy="281875"/>
            </a:xfrm>
          </p:grpSpPr>
          <p:sp>
            <p:nvSpPr>
              <p:cNvPr id="59" name="圆角矩形 58"/>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圆角矩形 59"/>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圆角矩形 60"/>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圆角矩形 61"/>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圆角矩形 63"/>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圆角矩形 64"/>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圆角矩形 65"/>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1299365" y="3629273"/>
              <a:ext cx="3220233" cy="281875"/>
              <a:chOff x="719991" y="1256300"/>
              <a:chExt cx="3220233" cy="281875"/>
            </a:xfrm>
          </p:grpSpPr>
          <p:sp>
            <p:nvSpPr>
              <p:cNvPr id="51" name="圆角矩形 50"/>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圆角矩形 51"/>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圆角矩形 52"/>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圆角矩形 53"/>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圆角矩形 54"/>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55"/>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 56"/>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圆角矩形 57"/>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1299365" y="4068293"/>
              <a:ext cx="3220233" cy="281875"/>
              <a:chOff x="719991" y="1256300"/>
              <a:chExt cx="3220233" cy="281875"/>
            </a:xfrm>
          </p:grpSpPr>
          <p:sp>
            <p:nvSpPr>
              <p:cNvPr id="43" name="圆角矩形 42"/>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圆角矩形 43"/>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45"/>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圆角矩形 47"/>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圆角矩形 48"/>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圆角矩形 49"/>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1299365" y="4488014"/>
              <a:ext cx="3220233" cy="281875"/>
              <a:chOff x="719991" y="1256300"/>
              <a:chExt cx="3220233" cy="281875"/>
            </a:xfrm>
          </p:grpSpPr>
          <p:sp>
            <p:nvSpPr>
              <p:cNvPr id="35" name="圆角矩形 34"/>
              <p:cNvSpPr/>
              <p:nvPr/>
            </p:nvSpPr>
            <p:spPr>
              <a:xfrm>
                <a:off x="719991" y="1256304"/>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圆角矩形 35"/>
              <p:cNvSpPr/>
              <p:nvPr/>
            </p:nvSpPr>
            <p:spPr>
              <a:xfrm>
                <a:off x="1139757"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1559523" y="1256303"/>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a:off x="1979289"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圆角矩形 38"/>
              <p:cNvSpPr/>
              <p:nvPr/>
            </p:nvSpPr>
            <p:spPr>
              <a:xfrm>
                <a:off x="2399055" y="1256302"/>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圆角矩形 39"/>
              <p:cNvSpPr/>
              <p:nvPr/>
            </p:nvSpPr>
            <p:spPr>
              <a:xfrm>
                <a:off x="2818821"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a:xfrm>
                <a:off x="3238587" y="1256301"/>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41"/>
              <p:cNvSpPr/>
              <p:nvPr/>
            </p:nvSpPr>
            <p:spPr>
              <a:xfrm>
                <a:off x="3658353" y="1256300"/>
                <a:ext cx="281871" cy="2818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1440300" y="1624608"/>
              <a:ext cx="2946788" cy="3000889"/>
              <a:chOff x="860926" y="1397235"/>
              <a:chExt cx="2946788" cy="3000889"/>
            </a:xfrm>
          </p:grpSpPr>
          <p:cxnSp>
            <p:nvCxnSpPr>
              <p:cNvPr id="17" name="直接连接符 16"/>
              <p:cNvCxnSpPr/>
              <p:nvPr/>
            </p:nvCxnSpPr>
            <p:spPr>
              <a:xfrm>
                <a:off x="860926" y="1397235"/>
                <a:ext cx="2938362" cy="5764"/>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60926" y="1816956"/>
                <a:ext cx="2938362" cy="1673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799288" y="1398196"/>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nvGrpSpPr>
              <p:cNvPr id="20" name="组合 19"/>
              <p:cNvGrpSpPr/>
              <p:nvPr/>
            </p:nvGrpSpPr>
            <p:grpSpPr>
              <a:xfrm>
                <a:off x="869352" y="2240857"/>
                <a:ext cx="2938362" cy="436459"/>
                <a:chOff x="869352" y="2240857"/>
                <a:chExt cx="2938362" cy="436459"/>
              </a:xfrm>
            </p:grpSpPr>
            <p:cxnSp>
              <p:nvCxnSpPr>
                <p:cNvPr id="32" name="直接连接符 31"/>
                <p:cNvCxnSpPr/>
                <p:nvPr/>
              </p:nvCxnSpPr>
              <p:spPr>
                <a:xfrm>
                  <a:off x="869352" y="2240857"/>
                  <a:ext cx="2938362" cy="5764"/>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869352" y="2660578"/>
                  <a:ext cx="2938362" cy="1673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807714" y="2241818"/>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cxnSp>
            <p:nvCxnSpPr>
              <p:cNvPr id="21" name="直接连接符 20"/>
              <p:cNvCxnSpPr/>
              <p:nvPr/>
            </p:nvCxnSpPr>
            <p:spPr>
              <a:xfrm>
                <a:off x="869352" y="1805359"/>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869352" y="3095397"/>
                <a:ext cx="2938362" cy="436459"/>
                <a:chOff x="869352" y="2240857"/>
                <a:chExt cx="2938362" cy="436459"/>
              </a:xfrm>
            </p:grpSpPr>
            <p:cxnSp>
              <p:nvCxnSpPr>
                <p:cNvPr id="29" name="直接连接符 28"/>
                <p:cNvCxnSpPr/>
                <p:nvPr/>
              </p:nvCxnSpPr>
              <p:spPr>
                <a:xfrm>
                  <a:off x="869352" y="2240857"/>
                  <a:ext cx="2938362" cy="5764"/>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69352" y="2660578"/>
                  <a:ext cx="2938362" cy="1673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807714" y="2241818"/>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cxnSp>
            <p:nvCxnSpPr>
              <p:cNvPr id="23" name="直接连接符 22"/>
              <p:cNvCxnSpPr/>
              <p:nvPr/>
            </p:nvCxnSpPr>
            <p:spPr>
              <a:xfrm>
                <a:off x="869352" y="2659899"/>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nvGrpSpPr>
              <p:cNvPr id="24" name="组合 23"/>
              <p:cNvGrpSpPr/>
              <p:nvPr/>
            </p:nvGrpSpPr>
            <p:grpSpPr>
              <a:xfrm>
                <a:off x="860926" y="3961665"/>
                <a:ext cx="2938362" cy="436459"/>
                <a:chOff x="869352" y="2240857"/>
                <a:chExt cx="2938362" cy="436459"/>
              </a:xfrm>
            </p:grpSpPr>
            <p:cxnSp>
              <p:nvCxnSpPr>
                <p:cNvPr id="26" name="直接连接符 25"/>
                <p:cNvCxnSpPr/>
                <p:nvPr/>
              </p:nvCxnSpPr>
              <p:spPr>
                <a:xfrm>
                  <a:off x="869352" y="2240857"/>
                  <a:ext cx="2938362" cy="5764"/>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869352" y="2660578"/>
                  <a:ext cx="2938362" cy="1673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807714" y="2241818"/>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cxnSp>
            <p:nvCxnSpPr>
              <p:cNvPr id="25" name="直接连接符 24"/>
              <p:cNvCxnSpPr/>
              <p:nvPr/>
            </p:nvCxnSpPr>
            <p:spPr>
              <a:xfrm>
                <a:off x="860926" y="3526167"/>
                <a:ext cx="0" cy="435498"/>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grpSp>
      <p:sp>
        <p:nvSpPr>
          <p:cNvPr id="2" name="文本框 1"/>
          <p:cNvSpPr txBox="1"/>
          <p:nvPr/>
        </p:nvSpPr>
        <p:spPr>
          <a:xfrm>
            <a:off x="6116398" y="1618698"/>
            <a:ext cx="5071171" cy="2031325"/>
          </a:xfrm>
          <a:prstGeom prst="rect">
            <a:avLst/>
          </a:prstGeom>
          <a:noFill/>
        </p:spPr>
        <p:txBody>
          <a:bodyPr wrap="square" rtlCol="0">
            <a:spAutoFit/>
          </a:bodyPr>
          <a:lstStyle/>
          <a:p>
            <a:r>
              <a:rPr lang="zh-CN" altLang="en-US" dirty="0">
                <a:solidFill>
                  <a:schemeClr val="bg1"/>
                </a:solidFill>
              </a:rPr>
              <a:t>首先使用</a:t>
            </a:r>
            <a:r>
              <a:rPr lang="en-US" altLang="zh-CN" dirty="0">
                <a:solidFill>
                  <a:schemeClr val="bg1"/>
                </a:solidFill>
              </a:rPr>
              <a:t>S</a:t>
            </a:r>
            <a:r>
              <a:rPr lang="zh-CN" altLang="en-US" dirty="0">
                <a:solidFill>
                  <a:schemeClr val="bg1"/>
                </a:solidFill>
              </a:rPr>
              <a:t>型的从核组织方法</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将二维的同行同列之间可以通信的模型</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转换为</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一维的逻辑上相邻从核可以通信的模型</a:t>
            </a:r>
            <a:endParaRPr lang="en-US" altLang="zh-CN" dirty="0">
              <a:solidFill>
                <a:schemeClr val="bg1"/>
              </a:solidFill>
            </a:endParaRPr>
          </a:p>
        </p:txBody>
      </p:sp>
      <p:grpSp>
        <p:nvGrpSpPr>
          <p:cNvPr id="168" name="组合 167"/>
          <p:cNvGrpSpPr/>
          <p:nvPr/>
        </p:nvGrpSpPr>
        <p:grpSpPr>
          <a:xfrm>
            <a:off x="6111091" y="4371224"/>
            <a:ext cx="4718069" cy="1314185"/>
            <a:chOff x="159281" y="2621170"/>
            <a:chExt cx="10874588" cy="3036105"/>
          </a:xfrm>
        </p:grpSpPr>
        <p:sp>
          <p:nvSpPr>
            <p:cNvPr id="169" name="圆角矩形 168"/>
            <p:cNvSpPr/>
            <p:nvPr/>
          </p:nvSpPr>
          <p:spPr>
            <a:xfrm>
              <a:off x="1934483"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0</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0" name="圆角矩形 169"/>
            <p:cNvSpPr/>
            <p:nvPr/>
          </p:nvSpPr>
          <p:spPr>
            <a:xfrm>
              <a:off x="2960201"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1</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1" name="圆角矩形 170"/>
            <p:cNvSpPr/>
            <p:nvPr/>
          </p:nvSpPr>
          <p:spPr>
            <a:xfrm>
              <a:off x="3985920" y="2633869"/>
              <a:ext cx="795129"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2</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2" name="圆角矩形 171"/>
            <p:cNvSpPr/>
            <p:nvPr/>
          </p:nvSpPr>
          <p:spPr>
            <a:xfrm>
              <a:off x="5011637"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3</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3" name="圆角矩形 172"/>
            <p:cNvSpPr/>
            <p:nvPr/>
          </p:nvSpPr>
          <p:spPr>
            <a:xfrm>
              <a:off x="6037355"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4</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4" name="圆角矩形 173"/>
            <p:cNvSpPr/>
            <p:nvPr/>
          </p:nvSpPr>
          <p:spPr>
            <a:xfrm>
              <a:off x="7063073"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5</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5" name="圆角矩形 174"/>
            <p:cNvSpPr/>
            <p:nvPr/>
          </p:nvSpPr>
          <p:spPr>
            <a:xfrm>
              <a:off x="8088791"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6</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6" name="圆角矩形 175"/>
            <p:cNvSpPr/>
            <p:nvPr/>
          </p:nvSpPr>
          <p:spPr>
            <a:xfrm>
              <a:off x="9114509" y="2633870"/>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7</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78" name="矩形 177"/>
            <p:cNvSpPr/>
            <p:nvPr/>
          </p:nvSpPr>
          <p:spPr>
            <a:xfrm>
              <a:off x="171513" y="2708270"/>
              <a:ext cx="1569264" cy="693018"/>
            </a:xfrm>
            <a:prstGeom prst="rect">
              <a:avLst/>
            </a:prstGeom>
            <a:noFill/>
          </p:spPr>
          <p:txBody>
            <a:bodyPr wrap="none" lIns="91440" tIns="45720" rIns="91440" bIns="45720">
              <a:spAutoFit/>
            </a:bodyPr>
            <a:lstStyle/>
            <a:p>
              <a:pPr algn="ctr"/>
              <a:r>
                <a:rPr lang="en-US" altLang="zh-CN"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Step 1</a:t>
              </a:r>
              <a:endParaRPr lang="zh-CN" altLang="en-US"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79" name="圆角矩形 178"/>
            <p:cNvSpPr/>
            <p:nvPr/>
          </p:nvSpPr>
          <p:spPr>
            <a:xfrm>
              <a:off x="1934483"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0</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0" name="圆角矩形 179"/>
            <p:cNvSpPr/>
            <p:nvPr/>
          </p:nvSpPr>
          <p:spPr>
            <a:xfrm>
              <a:off x="2960201"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1</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1" name="圆角矩形 180"/>
            <p:cNvSpPr/>
            <p:nvPr/>
          </p:nvSpPr>
          <p:spPr>
            <a:xfrm>
              <a:off x="3985919"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2</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2" name="圆角矩形 181"/>
            <p:cNvSpPr/>
            <p:nvPr/>
          </p:nvSpPr>
          <p:spPr>
            <a:xfrm>
              <a:off x="5011637"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3</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3" name="圆角矩形 182"/>
            <p:cNvSpPr/>
            <p:nvPr/>
          </p:nvSpPr>
          <p:spPr>
            <a:xfrm>
              <a:off x="6037355"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4</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4" name="圆角矩形 183"/>
            <p:cNvSpPr/>
            <p:nvPr/>
          </p:nvSpPr>
          <p:spPr>
            <a:xfrm>
              <a:off x="7063073"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5</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5" name="圆角矩形 184"/>
            <p:cNvSpPr/>
            <p:nvPr/>
          </p:nvSpPr>
          <p:spPr>
            <a:xfrm>
              <a:off x="8088791"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6</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6" name="圆角矩形 185"/>
            <p:cNvSpPr/>
            <p:nvPr/>
          </p:nvSpPr>
          <p:spPr>
            <a:xfrm>
              <a:off x="9114509" y="4862145"/>
              <a:ext cx="795130" cy="795130"/>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altLang="zh-CN"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CPE 7</a:t>
              </a:r>
              <a:endParaRPr lang="zh-CN" altLang="en-US" sz="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8" name="矩形 187"/>
            <p:cNvSpPr/>
            <p:nvPr/>
          </p:nvSpPr>
          <p:spPr>
            <a:xfrm>
              <a:off x="159281" y="4913201"/>
              <a:ext cx="1569264" cy="693017"/>
            </a:xfrm>
            <a:prstGeom prst="rect">
              <a:avLst/>
            </a:prstGeom>
            <a:noFill/>
          </p:spPr>
          <p:txBody>
            <a:bodyPr wrap="none" lIns="91440" tIns="45720" rIns="91440" bIns="45720">
              <a:spAutoFit/>
            </a:bodyPr>
            <a:lstStyle/>
            <a:p>
              <a:pPr algn="ctr"/>
              <a:r>
                <a:rPr lang="en-US" altLang="zh-CN"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Step 2</a:t>
              </a:r>
              <a:endParaRPr lang="zh-CN" altLang="en-US"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cxnSp>
          <p:nvCxnSpPr>
            <p:cNvPr id="189" name="曲线连接符 188"/>
            <p:cNvCxnSpPr>
              <a:stCxn id="169" idx="0"/>
              <a:endCxn id="170" idx="0"/>
            </p:cNvCxnSpPr>
            <p:nvPr/>
          </p:nvCxnSpPr>
          <p:spPr>
            <a:xfrm rot="5400000" flipH="1" flipV="1">
              <a:off x="2844907" y="2121011"/>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0" name="曲线连接符 189"/>
            <p:cNvCxnSpPr/>
            <p:nvPr/>
          </p:nvCxnSpPr>
          <p:spPr>
            <a:xfrm rot="5400000" flipH="1" flipV="1">
              <a:off x="4918255" y="2133711"/>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1" name="曲线连接符 190"/>
            <p:cNvCxnSpPr/>
            <p:nvPr/>
          </p:nvCxnSpPr>
          <p:spPr>
            <a:xfrm rot="5400000" flipH="1" flipV="1">
              <a:off x="6933102" y="2114661"/>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2" name="曲线连接符 191"/>
            <p:cNvCxnSpPr/>
            <p:nvPr/>
          </p:nvCxnSpPr>
          <p:spPr>
            <a:xfrm rot="5400000" flipH="1" flipV="1">
              <a:off x="8984538" y="2121011"/>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3" name="曲线连接符 192"/>
            <p:cNvCxnSpPr/>
            <p:nvPr/>
          </p:nvCxnSpPr>
          <p:spPr>
            <a:xfrm rot="5400000" flipH="1" flipV="1">
              <a:off x="3864275" y="4417335"/>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4" name="曲线连接符 193"/>
            <p:cNvCxnSpPr/>
            <p:nvPr/>
          </p:nvCxnSpPr>
          <p:spPr>
            <a:xfrm rot="5400000" flipH="1" flipV="1">
              <a:off x="5906045" y="4404635"/>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5" name="曲线连接符 194"/>
            <p:cNvCxnSpPr/>
            <p:nvPr/>
          </p:nvCxnSpPr>
          <p:spPr>
            <a:xfrm rot="5400000" flipH="1" flipV="1">
              <a:off x="7981457" y="4428502"/>
              <a:ext cx="12700" cy="1025718"/>
            </a:xfrm>
            <a:prstGeom prst="curvedConnector3">
              <a:avLst>
                <a:gd name="adj1" fmla="val 3240008"/>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6" name="矩形 195"/>
            <p:cNvSpPr/>
            <p:nvPr/>
          </p:nvSpPr>
          <p:spPr>
            <a:xfrm>
              <a:off x="9720681" y="3858384"/>
              <a:ext cx="1313188" cy="693018"/>
            </a:xfrm>
            <a:prstGeom prst="rect">
              <a:avLst/>
            </a:prstGeom>
            <a:noFill/>
          </p:spPr>
          <p:txBody>
            <a:bodyPr wrap="none" lIns="91440" tIns="45720" rIns="91440" bIns="45720">
              <a:spAutoFit/>
            </a:bodyPr>
            <a:lstStyle/>
            <a:p>
              <a:pPr algn="ctr"/>
              <a:r>
                <a:rPr lang="en-US" altLang="zh-CN"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Sync</a:t>
              </a:r>
              <a:endParaRPr lang="zh-CN" altLang="en-US" sz="12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97" name="右弧形箭头 196"/>
            <p:cNvSpPr/>
            <p:nvPr/>
          </p:nvSpPr>
          <p:spPr>
            <a:xfrm>
              <a:off x="10054015" y="2949022"/>
              <a:ext cx="875842" cy="2492769"/>
            </a:xfrm>
            <a:prstGeom prst="curvedLef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3" name="文本框 112"/>
          <p:cNvSpPr txBox="1"/>
          <p:nvPr/>
        </p:nvSpPr>
        <p:spPr>
          <a:xfrm>
            <a:off x="1363356" y="4513135"/>
            <a:ext cx="4789512" cy="923330"/>
          </a:xfrm>
          <a:prstGeom prst="rect">
            <a:avLst/>
          </a:prstGeom>
          <a:noFill/>
        </p:spPr>
        <p:txBody>
          <a:bodyPr wrap="square" rtlCol="0">
            <a:spAutoFit/>
          </a:bodyPr>
          <a:lstStyle/>
          <a:p>
            <a:r>
              <a:rPr lang="zh-CN" altLang="en-US" dirty="0">
                <a:solidFill>
                  <a:schemeClr val="bg1"/>
                </a:solidFill>
              </a:rPr>
              <a:t>以</a:t>
            </a:r>
            <a:r>
              <a:rPr lang="en-US" altLang="zh-CN" dirty="0">
                <a:solidFill>
                  <a:schemeClr val="bg1"/>
                </a:solidFill>
              </a:rPr>
              <a:t>8</a:t>
            </a:r>
            <a:r>
              <a:rPr lang="zh-CN" altLang="en-US" dirty="0">
                <a:solidFill>
                  <a:schemeClr val="bg1"/>
                </a:solidFill>
              </a:rPr>
              <a:t>个</a:t>
            </a:r>
            <a:r>
              <a:rPr lang="en-US" altLang="zh-CN" dirty="0">
                <a:solidFill>
                  <a:schemeClr val="bg1"/>
                </a:solidFill>
              </a:rPr>
              <a:t>CPEs</a:t>
            </a:r>
            <a:r>
              <a:rPr lang="zh-CN" altLang="en-US" dirty="0">
                <a:solidFill>
                  <a:schemeClr val="bg1"/>
                </a:solidFill>
              </a:rPr>
              <a:t>为例子的数据交换方案</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每个</a:t>
            </a:r>
            <a:r>
              <a:rPr lang="en-US" altLang="zh-CN" dirty="0">
                <a:solidFill>
                  <a:schemeClr val="bg1"/>
                </a:solidFill>
              </a:rPr>
              <a:t>CPE</a:t>
            </a:r>
            <a:r>
              <a:rPr lang="zh-CN" altLang="en-US" dirty="0">
                <a:solidFill>
                  <a:schemeClr val="bg1"/>
                </a:solidFill>
              </a:rPr>
              <a:t>同两个相邻的</a:t>
            </a:r>
            <a:r>
              <a:rPr lang="en-US" altLang="zh-CN" dirty="0">
                <a:solidFill>
                  <a:schemeClr val="bg1"/>
                </a:solidFill>
              </a:rPr>
              <a:t>CPE</a:t>
            </a:r>
            <a:r>
              <a:rPr lang="zh-CN" altLang="en-US" dirty="0">
                <a:solidFill>
                  <a:schemeClr val="bg1"/>
                </a:solidFill>
              </a:rPr>
              <a:t>互相共享</a:t>
            </a:r>
            <a:r>
              <a:rPr lang="en-US" altLang="zh-CN" dirty="0">
                <a:solidFill>
                  <a:schemeClr val="bg1"/>
                </a:solidFill>
              </a:rPr>
              <a:t>X</a:t>
            </a:r>
            <a:r>
              <a:rPr lang="zh-CN" altLang="en-US" dirty="0">
                <a:solidFill>
                  <a:schemeClr val="bg1"/>
                </a:solidFill>
              </a:rPr>
              <a:t>向量</a:t>
            </a:r>
            <a:endParaRPr lang="en-US" altLang="zh-CN" dirty="0">
              <a:solidFill>
                <a:schemeClr val="bg1"/>
              </a:solidFill>
            </a:endParaRPr>
          </a:p>
        </p:txBody>
      </p:sp>
      <p:pic>
        <p:nvPicPr>
          <p:cNvPr id="101" name="音频 100">
            <a:hlinkClick r:id="" action="ppaction://media"/>
          </p:cNvPr>
          <p:cNvPicPr>
            <a:picLocks noChangeAspect="1"/>
          </p:cNvPicPr>
          <p:nvPr>
            <a:audioFile r:link="rId1"/>
            <p:extLst>
              <p:ext uri="{DAA4B4D4-6D71-4841-9C94-3DE7FCFB9230}">
                <p14:media xmlns:p14="http://schemas.microsoft.com/office/powerpoint/2010/main" r:embed="rId2">
                  <p14:trim end="2120.6326"/>
                </p14:media>
              </p:ext>
            </p:extLst>
          </p:nvPr>
        </p:nvPicPr>
        <p:blipFill>
          <a:blip r:embed="rId5"/>
          <a:stretch>
            <a:fillRect/>
          </a:stretch>
        </p:blipFill>
        <p:spPr>
          <a:xfrm>
            <a:off x="11366500" y="6050085"/>
            <a:ext cx="609600" cy="609600"/>
          </a:xfrm>
          <a:prstGeom prst="rect">
            <a:avLst/>
          </a:prstGeom>
        </p:spPr>
      </p:pic>
    </p:spTree>
    <p:extLst>
      <p:ext uri="{BB962C8B-B14F-4D97-AF65-F5344CB8AC3E}">
        <p14:creationId xmlns:p14="http://schemas.microsoft.com/office/powerpoint/2010/main" val="83085634"/>
      </p:ext>
    </p:extLst>
  </p:cSld>
  <p:clrMapOvr>
    <a:masterClrMapping/>
  </p:clrMapOvr>
  <mc:AlternateContent xmlns:mc="http://schemas.openxmlformats.org/markup-compatibility/2006" xmlns:p14="http://schemas.microsoft.com/office/powerpoint/2010/main">
    <mc:Choice Requires="p14">
      <p:transition spd="slow" p14:dur="2000" advTm="33625"/>
    </mc:Choice>
    <mc:Fallback xmlns="">
      <p:transition spd="slow" advTm="33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SIMD</a:t>
            </a: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向量化</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2" name="矩形 1"/>
          <p:cNvSpPr/>
          <p:nvPr/>
        </p:nvSpPr>
        <p:spPr>
          <a:xfrm>
            <a:off x="2050098" y="3101891"/>
            <a:ext cx="2339340" cy="152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1939608" y="3101891"/>
            <a:ext cx="110490" cy="152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389438" y="3101891"/>
            <a:ext cx="110490" cy="152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4499928" y="3101891"/>
            <a:ext cx="339090" cy="152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1596708" y="3101891"/>
            <a:ext cx="339090" cy="1524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5363528" y="2675558"/>
            <a:ext cx="5334000" cy="1477328"/>
          </a:xfrm>
          <a:prstGeom prst="rect">
            <a:avLst/>
          </a:prstGeom>
          <a:noFill/>
        </p:spPr>
        <p:txBody>
          <a:bodyPr wrap="square" rtlCol="0">
            <a:spAutoFit/>
          </a:bodyPr>
          <a:lstStyle/>
          <a:p>
            <a:r>
              <a:rPr lang="zh-CN" altLang="en-US" dirty="0">
                <a:solidFill>
                  <a:schemeClr val="bg1"/>
                </a:solidFill>
              </a:rPr>
              <a:t>由于</a:t>
            </a:r>
            <a:r>
              <a:rPr lang="en-US" altLang="zh-CN" dirty="0">
                <a:solidFill>
                  <a:schemeClr val="bg1"/>
                </a:solidFill>
              </a:rPr>
              <a:t>computation region</a:t>
            </a:r>
            <a:r>
              <a:rPr lang="zh-CN" altLang="en-US" dirty="0">
                <a:solidFill>
                  <a:schemeClr val="bg1"/>
                </a:solidFill>
              </a:rPr>
              <a:t>依赖左右两边的</a:t>
            </a:r>
            <a:r>
              <a:rPr lang="en-US" altLang="zh-CN" dirty="0">
                <a:solidFill>
                  <a:schemeClr val="bg1"/>
                </a:solidFill>
              </a:rPr>
              <a:t>halo</a:t>
            </a:r>
            <a:r>
              <a:rPr lang="zh-CN" altLang="en-US" dirty="0">
                <a:solidFill>
                  <a:schemeClr val="bg1"/>
                </a:solidFill>
              </a:rPr>
              <a:t>导致无法对齐，难以对其进行向量化操作</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通过在左右两端加入</a:t>
            </a:r>
            <a:r>
              <a:rPr lang="en-US" altLang="zh-CN" dirty="0">
                <a:solidFill>
                  <a:schemeClr val="bg1"/>
                </a:solidFill>
              </a:rPr>
              <a:t>3</a:t>
            </a:r>
            <a:r>
              <a:rPr lang="zh-CN" altLang="en-US" dirty="0">
                <a:solidFill>
                  <a:schemeClr val="bg1"/>
                </a:solidFill>
              </a:rPr>
              <a:t>个空白数据</a:t>
            </a:r>
            <a:r>
              <a:rPr lang="en-US" altLang="zh-CN" dirty="0">
                <a:solidFill>
                  <a:schemeClr val="bg1"/>
                </a:solidFill>
              </a:rPr>
              <a:t>(padding)</a:t>
            </a:r>
            <a:r>
              <a:rPr lang="zh-CN" altLang="en-US" dirty="0">
                <a:solidFill>
                  <a:schemeClr val="bg1"/>
                </a:solidFill>
              </a:rPr>
              <a:t>来达到</a:t>
            </a:r>
            <a:r>
              <a:rPr lang="en-US" altLang="zh-CN" dirty="0">
                <a:solidFill>
                  <a:schemeClr val="bg1"/>
                </a:solidFill>
              </a:rPr>
              <a:t>32B</a:t>
            </a:r>
            <a:r>
              <a:rPr lang="zh-CN" altLang="en-US" dirty="0">
                <a:solidFill>
                  <a:schemeClr val="bg1"/>
                </a:solidFill>
              </a:rPr>
              <a:t>对齐的目的</a:t>
            </a:r>
            <a:endParaRPr lang="en-US" altLang="zh-CN" dirty="0">
              <a:solidFill>
                <a:schemeClr val="bg1"/>
              </a:solidFill>
            </a:endParaRPr>
          </a:p>
        </p:txBody>
      </p:sp>
      <p:sp>
        <p:nvSpPr>
          <p:cNvPr id="43" name="文本框 42"/>
          <p:cNvSpPr txBox="1"/>
          <p:nvPr/>
        </p:nvSpPr>
        <p:spPr>
          <a:xfrm>
            <a:off x="2995614" y="2807182"/>
            <a:ext cx="594360" cy="276999"/>
          </a:xfrm>
          <a:prstGeom prst="rect">
            <a:avLst/>
          </a:prstGeom>
          <a:noFill/>
        </p:spPr>
        <p:txBody>
          <a:bodyPr wrap="square" rtlCol="0">
            <a:spAutoFit/>
          </a:bodyPr>
          <a:lstStyle/>
          <a:p>
            <a:r>
              <a:rPr lang="en-US" altLang="zh-CN" sz="1200" dirty="0">
                <a:solidFill>
                  <a:schemeClr val="bg1"/>
                </a:solidFill>
              </a:rPr>
              <a:t>512</a:t>
            </a:r>
            <a:endParaRPr lang="zh-CN" altLang="en-US" sz="1200" dirty="0">
              <a:solidFill>
                <a:schemeClr val="bg1"/>
              </a:solidFill>
            </a:endParaRPr>
          </a:p>
        </p:txBody>
      </p:sp>
      <p:sp>
        <p:nvSpPr>
          <p:cNvPr id="46" name="文本框 45"/>
          <p:cNvSpPr txBox="1"/>
          <p:nvPr/>
        </p:nvSpPr>
        <p:spPr>
          <a:xfrm>
            <a:off x="1652432" y="2801683"/>
            <a:ext cx="594360" cy="276999"/>
          </a:xfrm>
          <a:prstGeom prst="rect">
            <a:avLst/>
          </a:prstGeom>
          <a:noFill/>
        </p:spPr>
        <p:txBody>
          <a:bodyPr wrap="square" rtlCol="0">
            <a:spAutoFit/>
          </a:bodyPr>
          <a:lstStyle/>
          <a:p>
            <a:r>
              <a:rPr lang="en-US" altLang="zh-CN" sz="1200" dirty="0">
                <a:solidFill>
                  <a:schemeClr val="bg1"/>
                </a:solidFill>
              </a:rPr>
              <a:t>3    1 </a:t>
            </a:r>
            <a:endParaRPr lang="zh-CN" altLang="en-US" sz="1200" dirty="0">
              <a:solidFill>
                <a:schemeClr val="bg1"/>
              </a:solidFill>
            </a:endParaRPr>
          </a:p>
        </p:txBody>
      </p:sp>
      <p:sp>
        <p:nvSpPr>
          <p:cNvPr id="47" name="文本框 46"/>
          <p:cNvSpPr txBox="1"/>
          <p:nvPr/>
        </p:nvSpPr>
        <p:spPr>
          <a:xfrm>
            <a:off x="4347211" y="2830660"/>
            <a:ext cx="663258" cy="276999"/>
          </a:xfrm>
          <a:prstGeom prst="rect">
            <a:avLst/>
          </a:prstGeom>
          <a:noFill/>
        </p:spPr>
        <p:txBody>
          <a:bodyPr wrap="square" rtlCol="0">
            <a:spAutoFit/>
          </a:bodyPr>
          <a:lstStyle/>
          <a:p>
            <a:r>
              <a:rPr lang="en-US" altLang="zh-CN" sz="1200" dirty="0">
                <a:solidFill>
                  <a:schemeClr val="bg1"/>
                </a:solidFill>
              </a:rPr>
              <a:t>1   3</a:t>
            </a:r>
            <a:endParaRPr lang="zh-CN" altLang="en-US" sz="1200" dirty="0">
              <a:solidFill>
                <a:schemeClr val="bg1"/>
              </a:solidFill>
            </a:endParaRPr>
          </a:p>
        </p:txBody>
      </p:sp>
      <p:sp>
        <p:nvSpPr>
          <p:cNvPr id="49" name="文本框 48"/>
          <p:cNvSpPr txBox="1"/>
          <p:nvPr/>
        </p:nvSpPr>
        <p:spPr>
          <a:xfrm>
            <a:off x="1939608" y="3692560"/>
            <a:ext cx="521652" cy="276999"/>
          </a:xfrm>
          <a:prstGeom prst="rect">
            <a:avLst/>
          </a:prstGeom>
          <a:noFill/>
        </p:spPr>
        <p:txBody>
          <a:bodyPr wrap="square" rtlCol="0">
            <a:spAutoFit/>
          </a:bodyPr>
          <a:lstStyle/>
          <a:p>
            <a:r>
              <a:rPr lang="en-US" altLang="zh-CN" sz="1200" dirty="0">
                <a:solidFill>
                  <a:schemeClr val="bg1"/>
                </a:solidFill>
              </a:rPr>
              <a:t>halo</a:t>
            </a:r>
            <a:endParaRPr lang="zh-CN" altLang="en-US" sz="1200" dirty="0">
              <a:solidFill>
                <a:schemeClr val="bg1"/>
              </a:solidFill>
            </a:endParaRPr>
          </a:p>
        </p:txBody>
      </p:sp>
      <p:sp>
        <p:nvSpPr>
          <p:cNvPr id="50" name="文本框 49"/>
          <p:cNvSpPr txBox="1"/>
          <p:nvPr/>
        </p:nvSpPr>
        <p:spPr>
          <a:xfrm>
            <a:off x="838836" y="3624992"/>
            <a:ext cx="1363662" cy="276999"/>
          </a:xfrm>
          <a:prstGeom prst="rect">
            <a:avLst/>
          </a:prstGeom>
          <a:noFill/>
        </p:spPr>
        <p:txBody>
          <a:bodyPr wrap="square" rtlCol="0">
            <a:spAutoFit/>
          </a:bodyPr>
          <a:lstStyle/>
          <a:p>
            <a:r>
              <a:rPr lang="en-US" altLang="zh-CN" sz="1200" dirty="0">
                <a:solidFill>
                  <a:schemeClr val="bg1"/>
                </a:solidFill>
              </a:rPr>
              <a:t>padding</a:t>
            </a:r>
            <a:endParaRPr lang="zh-CN" altLang="en-US" sz="1200" dirty="0">
              <a:solidFill>
                <a:schemeClr val="bg1"/>
              </a:solidFill>
            </a:endParaRPr>
          </a:p>
        </p:txBody>
      </p:sp>
      <p:cxnSp>
        <p:nvCxnSpPr>
          <p:cNvPr id="52" name="直接箭头连接符 51"/>
          <p:cNvCxnSpPr/>
          <p:nvPr/>
        </p:nvCxnSpPr>
        <p:spPr>
          <a:xfrm flipV="1">
            <a:off x="1212216" y="3309805"/>
            <a:ext cx="342900" cy="35165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a:stCxn id="50" idx="3"/>
          </p:cNvCxnSpPr>
          <p:nvPr/>
        </p:nvCxnSpPr>
        <p:spPr>
          <a:xfrm flipH="1" flipV="1">
            <a:off x="2050098" y="3280723"/>
            <a:ext cx="152400" cy="48276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3768408" y="3763491"/>
            <a:ext cx="521652" cy="276999"/>
          </a:xfrm>
          <a:prstGeom prst="rect">
            <a:avLst/>
          </a:prstGeom>
          <a:noFill/>
        </p:spPr>
        <p:txBody>
          <a:bodyPr wrap="square" rtlCol="0">
            <a:spAutoFit/>
          </a:bodyPr>
          <a:lstStyle/>
          <a:p>
            <a:r>
              <a:rPr lang="en-US" altLang="zh-CN" sz="1200" dirty="0">
                <a:solidFill>
                  <a:schemeClr val="bg1"/>
                </a:solidFill>
              </a:rPr>
              <a:t>halo</a:t>
            </a:r>
            <a:endParaRPr lang="zh-CN" altLang="en-US" sz="1200" dirty="0">
              <a:solidFill>
                <a:schemeClr val="bg1"/>
              </a:solidFill>
            </a:endParaRPr>
          </a:p>
        </p:txBody>
      </p:sp>
      <p:cxnSp>
        <p:nvCxnSpPr>
          <p:cNvPr id="57" name="直接箭头连接符 56"/>
          <p:cNvCxnSpPr>
            <a:endCxn id="38" idx="2"/>
          </p:cNvCxnSpPr>
          <p:nvPr/>
        </p:nvCxnSpPr>
        <p:spPr>
          <a:xfrm flipV="1">
            <a:off x="4031298" y="3254291"/>
            <a:ext cx="413385" cy="58013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p:nvPr/>
        </p:nvCxnSpPr>
        <p:spPr>
          <a:xfrm flipV="1">
            <a:off x="4707573" y="3280724"/>
            <a:ext cx="8890" cy="48276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4290060" y="3748251"/>
            <a:ext cx="1363662" cy="276999"/>
          </a:xfrm>
          <a:prstGeom prst="rect">
            <a:avLst/>
          </a:prstGeom>
          <a:noFill/>
        </p:spPr>
        <p:txBody>
          <a:bodyPr wrap="square" rtlCol="0">
            <a:spAutoFit/>
          </a:bodyPr>
          <a:lstStyle/>
          <a:p>
            <a:r>
              <a:rPr lang="en-US" altLang="zh-CN" sz="1200" dirty="0">
                <a:solidFill>
                  <a:schemeClr val="bg1"/>
                </a:solidFill>
              </a:rPr>
              <a:t>padding</a:t>
            </a:r>
            <a:endParaRPr lang="zh-CN" altLang="en-US" sz="1200" dirty="0">
              <a:solidFill>
                <a:schemeClr val="bg1"/>
              </a:solidFill>
            </a:endParaRPr>
          </a:p>
        </p:txBody>
      </p:sp>
      <p:cxnSp>
        <p:nvCxnSpPr>
          <p:cNvPr id="64" name="直接箭头连接符 63"/>
          <p:cNvCxnSpPr/>
          <p:nvPr/>
        </p:nvCxnSpPr>
        <p:spPr>
          <a:xfrm flipH="1" flipV="1">
            <a:off x="3108484" y="3274443"/>
            <a:ext cx="3969" cy="341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660334" y="3691221"/>
            <a:ext cx="1363662" cy="461665"/>
          </a:xfrm>
          <a:prstGeom prst="rect">
            <a:avLst/>
          </a:prstGeom>
          <a:noFill/>
        </p:spPr>
        <p:txBody>
          <a:bodyPr wrap="square" rtlCol="0">
            <a:spAutoFit/>
          </a:bodyPr>
          <a:lstStyle/>
          <a:p>
            <a:r>
              <a:rPr lang="en-US" altLang="zh-CN" sz="1200" dirty="0">
                <a:solidFill>
                  <a:schemeClr val="bg1"/>
                </a:solidFill>
              </a:rPr>
              <a:t>computation</a:t>
            </a:r>
          </a:p>
          <a:p>
            <a:r>
              <a:rPr lang="en-US" altLang="zh-CN" sz="1200" dirty="0">
                <a:solidFill>
                  <a:schemeClr val="bg1"/>
                </a:solidFill>
              </a:rPr>
              <a:t>region</a:t>
            </a:r>
            <a:endParaRPr lang="zh-CN" altLang="en-US" sz="1200" dirty="0">
              <a:solidFill>
                <a:schemeClr val="bg1"/>
              </a:solidFill>
            </a:endParaRPr>
          </a:p>
        </p:txBody>
      </p:sp>
      <p:sp>
        <p:nvSpPr>
          <p:cNvPr id="67" name="文本框 66"/>
          <p:cNvSpPr txBox="1"/>
          <p:nvPr/>
        </p:nvSpPr>
        <p:spPr>
          <a:xfrm>
            <a:off x="3080706" y="2457251"/>
            <a:ext cx="913446" cy="379794"/>
          </a:xfrm>
          <a:prstGeom prst="rect">
            <a:avLst/>
          </a:prstGeom>
          <a:noFill/>
        </p:spPr>
        <p:txBody>
          <a:bodyPr wrap="square" rtlCol="0">
            <a:spAutoFit/>
          </a:bodyPr>
          <a:lstStyle/>
          <a:p>
            <a:r>
              <a:rPr lang="en-US" altLang="zh-CN" dirty="0">
                <a:solidFill>
                  <a:schemeClr val="bg1"/>
                </a:solidFill>
              </a:rPr>
              <a:t>x</a:t>
            </a:r>
            <a:endParaRPr lang="zh-CN" altLang="en-US" dirty="0">
              <a:solidFill>
                <a:schemeClr val="bg1"/>
              </a:solidFill>
            </a:endParaRPr>
          </a:p>
        </p:txBody>
      </p:sp>
      <p:pic>
        <p:nvPicPr>
          <p:cNvPr id="10" name="音频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07115226"/>
      </p:ext>
    </p:extLst>
  </p:cSld>
  <p:clrMapOvr>
    <a:masterClrMapping/>
  </p:clrMapOvr>
  <mc:AlternateContent xmlns:mc="http://schemas.openxmlformats.org/markup-compatibility/2006" xmlns:p14="http://schemas.microsoft.com/office/powerpoint/2010/main">
    <mc:Choice Requires="p14">
      <p:transition spd="slow" p14:dur="2000" advTm="14780"/>
    </mc:Choice>
    <mc:Fallback xmlns="">
      <p:transition spd="slow" advTm="14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SIMD</a:t>
            </a: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向量化</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5" name="文本框 4"/>
          <p:cNvSpPr txBox="1"/>
          <p:nvPr/>
        </p:nvSpPr>
        <p:spPr>
          <a:xfrm>
            <a:off x="1665288" y="1632789"/>
            <a:ext cx="8229600" cy="369332"/>
          </a:xfrm>
          <a:prstGeom prst="rect">
            <a:avLst/>
          </a:prstGeom>
          <a:noFill/>
        </p:spPr>
        <p:txBody>
          <a:bodyPr wrap="square" rtlCol="0">
            <a:spAutoFit/>
          </a:bodyPr>
          <a:lstStyle/>
          <a:p>
            <a:r>
              <a:rPr lang="zh-CN" altLang="en-US" dirty="0">
                <a:solidFill>
                  <a:schemeClr val="bg1"/>
                </a:solidFill>
              </a:rPr>
              <a:t>计算方法上由原来的逐点计算改为使用逐方向计算</a:t>
            </a:r>
          </a:p>
        </p:txBody>
      </p:sp>
      <p:sp>
        <p:nvSpPr>
          <p:cNvPr id="4" name="右箭头 3"/>
          <p:cNvSpPr/>
          <p:nvPr/>
        </p:nvSpPr>
        <p:spPr>
          <a:xfrm>
            <a:off x="5857299" y="3799181"/>
            <a:ext cx="1068071" cy="620162"/>
          </a:xfrm>
          <a:prstGeom prst="rightArrow">
            <a:avLst>
              <a:gd name="adj1" fmla="val 50000"/>
              <a:gd name="adj2" fmla="val 45679"/>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音频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pic>
        <p:nvPicPr>
          <p:cNvPr id="7" name="图片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31734" y="2618382"/>
            <a:ext cx="4057120" cy="2967233"/>
          </a:xfrm>
          <a:prstGeom prst="rect">
            <a:avLst/>
          </a:prstGeom>
        </p:spPr>
      </p:pic>
      <p:pic>
        <p:nvPicPr>
          <p:cNvPr id="8" name="图片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93815" y="2618381"/>
            <a:ext cx="3177138" cy="2967233"/>
          </a:xfrm>
          <a:prstGeom prst="rect">
            <a:avLst/>
          </a:prstGeom>
        </p:spPr>
      </p:pic>
    </p:spTree>
    <p:extLst>
      <p:ext uri="{BB962C8B-B14F-4D97-AF65-F5344CB8AC3E}">
        <p14:creationId xmlns:p14="http://schemas.microsoft.com/office/powerpoint/2010/main" val="2141727065"/>
      </p:ext>
    </p:extLst>
  </p:cSld>
  <p:clrMapOvr>
    <a:masterClrMapping/>
  </p:clrMapOvr>
  <mc:AlternateContent xmlns:mc="http://schemas.openxmlformats.org/markup-compatibility/2006" xmlns:p14="http://schemas.microsoft.com/office/powerpoint/2010/main">
    <mc:Choice Requires="p14">
      <p:transition spd="slow" p14:dur="2000" advTm="22099"/>
    </mc:Choice>
    <mc:Fallback xmlns="">
      <p:transition spd="slow" advTm="22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423702"/>
            <a:ext cx="87757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gn="ctr">
              <a:buNone/>
            </a:pPr>
            <a:r>
              <a:rPr lang="zh-CN" altLang="en-US" sz="3600" b="1" dirty="0">
                <a:solidFill>
                  <a:schemeClr val="bg1"/>
                </a:solidFill>
                <a:latin typeface="微软雅黑" panose="020B0503020204020204" pitchFamily="34" charset="-122"/>
                <a:ea typeface="微软雅黑" panose="020B0503020204020204" pitchFamily="34" charset="-122"/>
              </a:rPr>
              <a:t>总结</a:t>
            </a:r>
          </a:p>
        </p:txBody>
      </p:sp>
      <p:graphicFrame>
        <p:nvGraphicFramePr>
          <p:cNvPr id="4" name="图表 3"/>
          <p:cNvGraphicFramePr/>
          <p:nvPr>
            <p:extLst>
              <p:ext uri="{D42A27DB-BD31-4B8C-83A1-F6EECF244321}">
                <p14:modId xmlns:p14="http://schemas.microsoft.com/office/powerpoint/2010/main" val="1164620574"/>
              </p:ext>
            </p:extLst>
          </p:nvPr>
        </p:nvGraphicFramePr>
        <p:xfrm>
          <a:off x="891604" y="1545780"/>
          <a:ext cx="5517297" cy="4477114"/>
        </p:xfrm>
        <a:graphic>
          <a:graphicData uri="http://schemas.openxmlformats.org/drawingml/2006/chart">
            <c:chart xmlns:c="http://schemas.openxmlformats.org/drawingml/2006/chart" xmlns:r="http://schemas.openxmlformats.org/officeDocument/2006/relationships" r:id="rId5"/>
          </a:graphicData>
        </a:graphic>
      </p:graphicFrame>
      <p:sp>
        <p:nvSpPr>
          <p:cNvPr id="2" name="文本框 1"/>
          <p:cNvSpPr txBox="1"/>
          <p:nvPr/>
        </p:nvSpPr>
        <p:spPr>
          <a:xfrm>
            <a:off x="6890385" y="1995805"/>
            <a:ext cx="3870960" cy="3693319"/>
          </a:xfrm>
          <a:prstGeom prst="rect">
            <a:avLst/>
          </a:prstGeom>
          <a:noFill/>
        </p:spPr>
        <p:txBody>
          <a:bodyPr wrap="square" rtlCol="0">
            <a:spAutoFit/>
          </a:bodyPr>
          <a:lstStyle/>
          <a:p>
            <a:r>
              <a:rPr lang="en-US" altLang="zh-CN" dirty="0">
                <a:solidFill>
                  <a:schemeClr val="bg1"/>
                </a:solidFill>
              </a:rPr>
              <a:t>MPI</a:t>
            </a:r>
            <a:r>
              <a:rPr lang="zh-CN" altLang="en-US" dirty="0">
                <a:solidFill>
                  <a:schemeClr val="bg1"/>
                </a:solidFill>
              </a:rPr>
              <a:t> 计算通信掩盖（</a:t>
            </a:r>
            <a:r>
              <a:rPr lang="en-US" altLang="zh-CN" dirty="0">
                <a:solidFill>
                  <a:schemeClr val="bg1"/>
                </a:solidFill>
              </a:rPr>
              <a:t>OVERLAP</a:t>
            </a:r>
            <a:r>
              <a:rPr lang="zh-CN" altLang="en-US" dirty="0">
                <a:solidFill>
                  <a:schemeClr val="bg1"/>
                </a:solidFill>
              </a:rPr>
              <a:t>）性能提升大约</a:t>
            </a:r>
            <a:r>
              <a:rPr lang="en-US" altLang="zh-CN" dirty="0">
                <a:solidFill>
                  <a:schemeClr val="bg1"/>
                </a:solidFill>
              </a:rPr>
              <a:t>10%</a:t>
            </a:r>
            <a:r>
              <a:rPr lang="zh-CN" altLang="en-US" dirty="0">
                <a:solidFill>
                  <a:schemeClr val="bg1"/>
                </a:solidFill>
              </a:rPr>
              <a:t>到</a:t>
            </a:r>
            <a:r>
              <a:rPr lang="en-US" altLang="zh-CN" dirty="0">
                <a:solidFill>
                  <a:schemeClr val="bg1"/>
                </a:solidFill>
              </a:rPr>
              <a:t>20%</a:t>
            </a:r>
          </a:p>
          <a:p>
            <a:endParaRPr lang="en-US" altLang="zh-CN" dirty="0">
              <a:solidFill>
                <a:schemeClr val="bg1"/>
              </a:solidFill>
            </a:endParaRPr>
          </a:p>
          <a:p>
            <a:r>
              <a:rPr lang="en-US" altLang="zh-CN" dirty="0">
                <a:solidFill>
                  <a:schemeClr val="bg1"/>
                </a:solidFill>
              </a:rPr>
              <a:t>DMA </a:t>
            </a:r>
            <a:r>
              <a:rPr lang="zh-CN" altLang="en-US" dirty="0">
                <a:solidFill>
                  <a:schemeClr val="bg1"/>
                </a:solidFill>
              </a:rPr>
              <a:t>数据预取（</a:t>
            </a:r>
            <a:r>
              <a:rPr lang="en-US" altLang="zh-CN" dirty="0">
                <a:solidFill>
                  <a:schemeClr val="bg1"/>
                </a:solidFill>
              </a:rPr>
              <a:t>PREFETCH</a:t>
            </a:r>
            <a:r>
              <a:rPr lang="zh-CN" altLang="en-US" dirty="0">
                <a:solidFill>
                  <a:schemeClr val="bg1"/>
                </a:solidFill>
              </a:rPr>
              <a:t>）大约提升了</a:t>
            </a:r>
            <a:r>
              <a:rPr lang="en-US" altLang="zh-CN" dirty="0">
                <a:solidFill>
                  <a:schemeClr val="bg1"/>
                </a:solidFill>
              </a:rPr>
              <a:t>30%</a:t>
            </a:r>
            <a:r>
              <a:rPr lang="zh-CN" altLang="en-US" dirty="0">
                <a:solidFill>
                  <a:schemeClr val="bg1"/>
                </a:solidFill>
              </a:rPr>
              <a:t>左右的性能</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从核通信（</a:t>
            </a:r>
            <a:r>
              <a:rPr lang="en-US" altLang="zh-CN" dirty="0">
                <a:solidFill>
                  <a:schemeClr val="bg1"/>
                </a:solidFill>
              </a:rPr>
              <a:t>REG</a:t>
            </a:r>
            <a:r>
              <a:rPr lang="zh-CN" altLang="en-US" dirty="0">
                <a:solidFill>
                  <a:schemeClr val="bg1"/>
                </a:solidFill>
              </a:rPr>
              <a:t>）对</a:t>
            </a:r>
            <a:r>
              <a:rPr lang="en-US" altLang="zh-CN" dirty="0">
                <a:solidFill>
                  <a:schemeClr val="bg1"/>
                </a:solidFill>
              </a:rPr>
              <a:t>stensil7</a:t>
            </a:r>
            <a:r>
              <a:rPr lang="zh-CN" altLang="en-US" dirty="0">
                <a:solidFill>
                  <a:schemeClr val="bg1"/>
                </a:solidFill>
              </a:rPr>
              <a:t>提升较大，可以达到</a:t>
            </a:r>
            <a:r>
              <a:rPr lang="en-US" altLang="zh-CN" dirty="0">
                <a:solidFill>
                  <a:schemeClr val="bg1"/>
                </a:solidFill>
              </a:rPr>
              <a:t>30%</a:t>
            </a:r>
            <a:r>
              <a:rPr lang="zh-CN" altLang="en-US" dirty="0">
                <a:solidFill>
                  <a:schemeClr val="bg1"/>
                </a:solidFill>
              </a:rPr>
              <a:t>左右，对</a:t>
            </a:r>
            <a:r>
              <a:rPr lang="en-US" altLang="zh-CN" dirty="0">
                <a:solidFill>
                  <a:schemeClr val="bg1"/>
                </a:solidFill>
              </a:rPr>
              <a:t>stensil27</a:t>
            </a:r>
            <a:r>
              <a:rPr lang="zh-CN" altLang="en-US" dirty="0">
                <a:solidFill>
                  <a:schemeClr val="bg1"/>
                </a:solidFill>
              </a:rPr>
              <a:t>只能提升不到</a:t>
            </a:r>
            <a:r>
              <a:rPr lang="en-US" altLang="zh-CN" dirty="0">
                <a:solidFill>
                  <a:schemeClr val="bg1"/>
                </a:solidFill>
              </a:rPr>
              <a:t>10%</a:t>
            </a:r>
          </a:p>
          <a:p>
            <a:endParaRPr lang="en-US" altLang="zh-CN" dirty="0">
              <a:solidFill>
                <a:schemeClr val="bg1"/>
              </a:solidFill>
            </a:endParaRPr>
          </a:p>
          <a:p>
            <a:r>
              <a:rPr lang="en-US" altLang="zh-CN" dirty="0">
                <a:solidFill>
                  <a:schemeClr val="bg1"/>
                </a:solidFill>
              </a:rPr>
              <a:t>SIMD</a:t>
            </a:r>
            <a:r>
              <a:rPr lang="zh-CN" altLang="en-US" dirty="0">
                <a:solidFill>
                  <a:schemeClr val="bg1"/>
                </a:solidFill>
              </a:rPr>
              <a:t>向量化（</a:t>
            </a:r>
            <a:r>
              <a:rPr lang="en-US" altLang="zh-CN" dirty="0">
                <a:solidFill>
                  <a:schemeClr val="bg1"/>
                </a:solidFill>
              </a:rPr>
              <a:t>VEC</a:t>
            </a:r>
            <a:r>
              <a:rPr lang="zh-CN" altLang="en-US" dirty="0">
                <a:solidFill>
                  <a:schemeClr val="bg1"/>
                </a:solidFill>
              </a:rPr>
              <a:t>）对</a:t>
            </a:r>
            <a:r>
              <a:rPr lang="en-US" altLang="zh-CN" dirty="0">
                <a:solidFill>
                  <a:schemeClr val="bg1"/>
                </a:solidFill>
              </a:rPr>
              <a:t>stensil7</a:t>
            </a:r>
            <a:r>
              <a:rPr lang="zh-CN" altLang="en-US" dirty="0">
                <a:solidFill>
                  <a:schemeClr val="bg1"/>
                </a:solidFill>
              </a:rPr>
              <a:t>几乎没有提升，对</a:t>
            </a:r>
            <a:r>
              <a:rPr lang="en-US" altLang="zh-CN" dirty="0">
                <a:solidFill>
                  <a:schemeClr val="bg1"/>
                </a:solidFill>
              </a:rPr>
              <a:t>stensil27</a:t>
            </a:r>
            <a:r>
              <a:rPr lang="zh-CN" altLang="en-US" dirty="0">
                <a:solidFill>
                  <a:schemeClr val="bg1"/>
                </a:solidFill>
              </a:rPr>
              <a:t>性能提升</a:t>
            </a:r>
            <a:r>
              <a:rPr lang="en-US" altLang="zh-CN" dirty="0">
                <a:solidFill>
                  <a:schemeClr val="bg1"/>
                </a:solidFill>
              </a:rPr>
              <a:t>30%</a:t>
            </a:r>
            <a:r>
              <a:rPr lang="zh-CN" altLang="en-US" dirty="0">
                <a:solidFill>
                  <a:schemeClr val="bg1"/>
                </a:solidFill>
              </a:rPr>
              <a:t>左右</a:t>
            </a:r>
            <a:endParaRPr lang="en-US" altLang="zh-CN" dirty="0">
              <a:solidFill>
                <a:schemeClr val="bg1"/>
              </a:solidFill>
            </a:endParaRPr>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67670"/>
            <a:ext cx="609600" cy="609600"/>
          </a:xfrm>
          <a:prstGeom prst="rect">
            <a:avLst/>
          </a:prstGeom>
        </p:spPr>
      </p:pic>
      <p:sp>
        <p:nvSpPr>
          <p:cNvPr id="7"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60463" y="106326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481544650"/>
      </p:ext>
    </p:extLst>
  </p:cSld>
  <p:clrMapOvr>
    <a:masterClrMapping/>
  </p:clrMapOvr>
  <mc:AlternateContent xmlns:mc="http://schemas.openxmlformats.org/markup-compatibility/2006" xmlns:p14="http://schemas.microsoft.com/office/powerpoint/2010/main">
    <mc:Choice Requires="p14">
      <p:transition spd="slow" p14:dur="2000" advTm="31297"/>
    </mc:Choice>
    <mc:Fallback xmlns="">
      <p:transition spd="slow" advTm="31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423702"/>
            <a:ext cx="87757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gn="ctr">
              <a:buNone/>
            </a:pPr>
            <a:r>
              <a:rPr lang="zh-CN" altLang="en-US" sz="3600" b="1" dirty="0">
                <a:solidFill>
                  <a:schemeClr val="bg1"/>
                </a:solidFill>
                <a:latin typeface="微软雅黑" panose="020B0503020204020204" pitchFamily="34" charset="-122"/>
                <a:ea typeface="微软雅黑" panose="020B0503020204020204" pitchFamily="34" charset="-122"/>
              </a:rPr>
              <a:t>参考文献</a:t>
            </a:r>
          </a:p>
        </p:txBody>
      </p:sp>
      <p:sp>
        <p:nvSpPr>
          <p:cNvPr id="7"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60463" y="1022317"/>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3" name="文本框 2"/>
          <p:cNvSpPr txBox="1"/>
          <p:nvPr/>
        </p:nvSpPr>
        <p:spPr>
          <a:xfrm>
            <a:off x="1064525" y="1746913"/>
            <a:ext cx="10631606" cy="2585323"/>
          </a:xfrm>
          <a:prstGeom prst="rect">
            <a:avLst/>
          </a:prstGeom>
          <a:noFill/>
        </p:spPr>
        <p:txBody>
          <a:bodyPr wrap="square" rtlCol="0">
            <a:spAutoFit/>
          </a:bodyPr>
          <a:lstStyle/>
          <a:p>
            <a:r>
              <a:rPr lang="en-US" altLang="zh-CN" dirty="0">
                <a:solidFill>
                  <a:schemeClr val="bg1"/>
                </a:solidFill>
              </a:rPr>
              <a:t>Yulong </a:t>
            </a:r>
            <a:r>
              <a:rPr lang="en-US" altLang="zh-CN" dirty="0" err="1">
                <a:solidFill>
                  <a:schemeClr val="bg1"/>
                </a:solidFill>
              </a:rPr>
              <a:t>Ao</a:t>
            </a:r>
            <a:r>
              <a:rPr lang="en-US" altLang="zh-CN" dirty="0">
                <a:solidFill>
                  <a:schemeClr val="bg1"/>
                </a:solidFill>
              </a:rPr>
              <a:t>, Chao Yang, </a:t>
            </a:r>
            <a:r>
              <a:rPr lang="en-US" altLang="zh-CN" dirty="0" err="1">
                <a:solidFill>
                  <a:schemeClr val="bg1"/>
                </a:solidFill>
              </a:rPr>
              <a:t>Xinliang</a:t>
            </a:r>
            <a:r>
              <a:rPr lang="en-US" altLang="zh-CN" dirty="0">
                <a:solidFill>
                  <a:schemeClr val="bg1"/>
                </a:solidFill>
              </a:rPr>
              <a:t> Wang, Wei </a:t>
            </a:r>
            <a:r>
              <a:rPr lang="en-US" altLang="zh-CN" dirty="0" err="1">
                <a:solidFill>
                  <a:schemeClr val="bg1"/>
                </a:solidFill>
              </a:rPr>
              <a:t>Xue</a:t>
            </a:r>
            <a:r>
              <a:rPr lang="en-US" altLang="zh-CN" dirty="0">
                <a:solidFill>
                  <a:schemeClr val="bg1"/>
                </a:solidFill>
              </a:rPr>
              <a:t>, </a:t>
            </a:r>
            <a:r>
              <a:rPr lang="en-US" altLang="zh-CN" dirty="0" err="1">
                <a:solidFill>
                  <a:schemeClr val="bg1"/>
                </a:solidFill>
              </a:rPr>
              <a:t>Haohuan</a:t>
            </a:r>
            <a:r>
              <a:rPr lang="en-US" altLang="zh-CN" dirty="0">
                <a:solidFill>
                  <a:schemeClr val="bg1"/>
                </a:solidFill>
              </a:rPr>
              <a:t> Fu, </a:t>
            </a:r>
            <a:r>
              <a:rPr lang="en-US" altLang="zh-CN" dirty="0" err="1">
                <a:solidFill>
                  <a:schemeClr val="bg1"/>
                </a:solidFill>
              </a:rPr>
              <a:t>Fangfang</a:t>
            </a:r>
            <a:r>
              <a:rPr lang="en-US" altLang="zh-CN" dirty="0">
                <a:solidFill>
                  <a:schemeClr val="bg1"/>
                </a:solidFill>
              </a:rPr>
              <a:t> Liu, Lin </a:t>
            </a:r>
            <a:r>
              <a:rPr lang="en-US" altLang="zh-CN" dirty="0" err="1">
                <a:solidFill>
                  <a:schemeClr val="bg1"/>
                </a:solidFill>
              </a:rPr>
              <a:t>Gan</a:t>
            </a:r>
            <a:r>
              <a:rPr lang="en-US" altLang="zh-CN" dirty="0">
                <a:solidFill>
                  <a:schemeClr val="bg1"/>
                </a:solidFill>
              </a:rPr>
              <a:t>, Ping Xu, and </a:t>
            </a:r>
            <a:r>
              <a:rPr lang="en-US" altLang="zh-CN" dirty="0" err="1">
                <a:solidFill>
                  <a:schemeClr val="bg1"/>
                </a:solidFill>
              </a:rPr>
              <a:t>Wenjing</a:t>
            </a:r>
            <a:r>
              <a:rPr lang="en-US" altLang="zh-CN" dirty="0">
                <a:solidFill>
                  <a:schemeClr val="bg1"/>
                </a:solidFill>
              </a:rPr>
              <a:t> Ma. 2017. 26 PFLOPS Stencil Computations for Atmospheric Modeling on Sunway </a:t>
            </a:r>
            <a:r>
              <a:rPr lang="en-US" altLang="zh-CN" dirty="0" err="1">
                <a:solidFill>
                  <a:schemeClr val="bg1"/>
                </a:solidFill>
              </a:rPr>
              <a:t>TaihuLight</a:t>
            </a:r>
            <a:r>
              <a:rPr lang="en-US" altLang="zh-CN" dirty="0">
                <a:solidFill>
                  <a:schemeClr val="bg1"/>
                </a:solidFill>
              </a:rPr>
              <a:t>. In 2017 IEEE International Parallel and Distributed Processing Symposium, IPDPS 2017, Orlando, FL, USA, May 29 -June 2, 2017. 535--544. https://doi.org/10.1109/IPDPS.2017.9</a:t>
            </a:r>
          </a:p>
          <a:p>
            <a:endParaRPr lang="en-US" altLang="zh-CN" dirty="0"/>
          </a:p>
          <a:p>
            <a:r>
              <a:rPr lang="en-US" altLang="zh-CN" dirty="0" err="1">
                <a:solidFill>
                  <a:schemeClr val="bg1"/>
                </a:solidFill>
              </a:rPr>
              <a:t>Shizhen</a:t>
            </a:r>
            <a:r>
              <a:rPr lang="en-US" altLang="zh-CN" dirty="0">
                <a:solidFill>
                  <a:schemeClr val="bg1"/>
                </a:solidFill>
              </a:rPr>
              <a:t> Xu, </a:t>
            </a:r>
            <a:r>
              <a:rPr lang="en-US" altLang="zh-CN" dirty="0" err="1">
                <a:solidFill>
                  <a:schemeClr val="bg1"/>
                </a:solidFill>
              </a:rPr>
              <a:t>Yuanchao</a:t>
            </a:r>
            <a:r>
              <a:rPr lang="en-US" altLang="zh-CN" dirty="0">
                <a:solidFill>
                  <a:schemeClr val="bg1"/>
                </a:solidFill>
              </a:rPr>
              <a:t> Xu, Wei </a:t>
            </a:r>
            <a:r>
              <a:rPr lang="en-US" altLang="zh-CN" dirty="0" err="1">
                <a:solidFill>
                  <a:schemeClr val="bg1"/>
                </a:solidFill>
              </a:rPr>
              <a:t>Xue</a:t>
            </a:r>
            <a:r>
              <a:rPr lang="en-US" altLang="zh-CN" dirty="0">
                <a:solidFill>
                  <a:schemeClr val="bg1"/>
                </a:solidFill>
              </a:rPr>
              <a:t>, </a:t>
            </a:r>
            <a:r>
              <a:rPr lang="en-US" altLang="zh-CN" dirty="0" err="1">
                <a:solidFill>
                  <a:schemeClr val="bg1"/>
                </a:solidFill>
              </a:rPr>
              <a:t>Xipeng</a:t>
            </a:r>
            <a:r>
              <a:rPr lang="en-US" altLang="zh-CN" dirty="0">
                <a:solidFill>
                  <a:schemeClr val="bg1"/>
                </a:solidFill>
              </a:rPr>
              <a:t> Shen, Fang Zheng, </a:t>
            </a:r>
            <a:r>
              <a:rPr lang="en-US" altLang="zh-CN" dirty="0" err="1">
                <a:solidFill>
                  <a:schemeClr val="bg1"/>
                </a:solidFill>
              </a:rPr>
              <a:t>Xiaomeng</a:t>
            </a:r>
            <a:r>
              <a:rPr lang="en-US" altLang="zh-CN" dirty="0">
                <a:solidFill>
                  <a:schemeClr val="bg1"/>
                </a:solidFill>
              </a:rPr>
              <a:t> Huang, </a:t>
            </a:r>
            <a:r>
              <a:rPr lang="en-US" altLang="zh-CN" dirty="0" err="1">
                <a:solidFill>
                  <a:schemeClr val="bg1"/>
                </a:solidFill>
              </a:rPr>
              <a:t>Guangwen</a:t>
            </a:r>
            <a:r>
              <a:rPr lang="en-US" altLang="zh-CN" dirty="0">
                <a:solidFill>
                  <a:schemeClr val="bg1"/>
                </a:solidFill>
              </a:rPr>
              <a:t> Yang, "Taming the Monster: Overcoming Program Optimization Challenges on SW26010 Through Precise Performance Modeling", </a:t>
            </a:r>
            <a:r>
              <a:rPr lang="en-US" altLang="zh-CN" i="1" dirty="0">
                <a:solidFill>
                  <a:schemeClr val="bg1"/>
                </a:solidFill>
              </a:rPr>
              <a:t>Parallel and Distributed Processing Symposium 2018 IEEE International</a:t>
            </a:r>
            <a:r>
              <a:rPr lang="en-US" altLang="zh-CN" dirty="0">
                <a:solidFill>
                  <a:schemeClr val="bg1"/>
                </a:solidFill>
              </a:rPr>
              <a:t>, pp. 763-773, 2018.</a:t>
            </a:r>
            <a:endParaRPr lang="zh-CN" altLang="en-US" dirty="0">
              <a:solidFill>
                <a:schemeClr val="bg1"/>
              </a:solidFill>
            </a:endParaRPr>
          </a:p>
        </p:txBody>
      </p:sp>
      <p:pic>
        <p:nvPicPr>
          <p:cNvPr id="9" name="音频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39169102"/>
      </p:ext>
    </p:extLst>
  </p:cSld>
  <p:clrMapOvr>
    <a:masterClrMapping/>
  </p:clrMapOvr>
  <mc:AlternateContent xmlns:mc="http://schemas.openxmlformats.org/markup-compatibility/2006" xmlns:p14="http://schemas.microsoft.com/office/powerpoint/2010/main">
    <mc:Choice Requires="p14">
      <p:transition spd="slow" p14:dur="2000" advTm="1026"/>
    </mc:Choice>
    <mc:Fallback xmlns="">
      <p:transition spd="slow" advTm="1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6">
            <a:extLst>
              <a:ext uri="{FF2B5EF4-FFF2-40B4-BE49-F238E27FC236}">
                <a16:creationId xmlns:a16="http://schemas.microsoft.com/office/drawing/2014/main" id="{80D79B19-6508-EB48-999D-AAAA0B083AAA}"/>
              </a:ext>
            </a:extLst>
          </p:cNvPr>
          <p:cNvSpPr>
            <a:spLocks noChangeArrowheads="1"/>
          </p:cNvSpPr>
          <p:nvPr/>
        </p:nvSpPr>
        <p:spPr bwMode="auto">
          <a:xfrm>
            <a:off x="3532838" y="2530857"/>
            <a:ext cx="4967856" cy="1107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6600" b="1" dirty="0">
                <a:solidFill>
                  <a:srgbClr val="91D04F"/>
                </a:solidFill>
                <a:latin typeface="微软雅黑" panose="020B0503020204020204" pitchFamily="34" charset="-122"/>
                <a:ea typeface="微软雅黑" panose="020B0503020204020204" pitchFamily="34" charset="-122"/>
                <a:sym typeface="Roboto Th" pitchFamily="2" charset="0"/>
              </a:rPr>
              <a:t>THANKS</a:t>
            </a:r>
          </a:p>
        </p:txBody>
      </p:sp>
      <p:pic>
        <p:nvPicPr>
          <p:cNvPr id="3" name="音频 2">
            <a:hlinkClick r:id="" action="ppaction://media"/>
          </p:cNvPr>
          <p:cNvPicPr>
            <a:picLocks noChangeAspect="1"/>
          </p:cNvPicPr>
          <p:nvPr>
            <a:audioFile r:link="rId1"/>
            <p:extLst>
              <p:ext uri="{DAA4B4D4-6D71-4841-9C94-3DE7FCFB9230}">
                <p14:media xmlns:p14="http://schemas.microsoft.com/office/powerpoint/2010/main" r:embed="rId2">
                  <p14:trim st="812"/>
                </p14:media>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386212202"/>
      </p:ext>
    </p:extLst>
  </p:cSld>
  <p:clrMapOvr>
    <a:masterClrMapping/>
  </p:clrMapOvr>
  <mc:AlternateContent xmlns:mc="http://schemas.openxmlformats.org/markup-compatibility/2006" xmlns:p14="http://schemas.microsoft.com/office/powerpoint/2010/main">
    <mc:Choice Requires="p14">
      <p:transition spd="slow" p14:dur="2000" advTm="3640"/>
    </mc:Choice>
    <mc:Fallback xmlns="">
      <p:transition spd="slow" advTm="3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算法简介</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2" name="文本框 1"/>
          <p:cNvSpPr txBox="1"/>
          <p:nvPr/>
        </p:nvSpPr>
        <p:spPr>
          <a:xfrm>
            <a:off x="1141413" y="1529915"/>
            <a:ext cx="6019800" cy="369332"/>
          </a:xfrm>
          <a:prstGeom prst="rect">
            <a:avLst/>
          </a:prstGeom>
          <a:noFill/>
        </p:spPr>
        <p:txBody>
          <a:bodyPr wrap="square" rtlCol="0">
            <a:spAutoFit/>
          </a:bodyPr>
          <a:lstStyle/>
          <a:p>
            <a:r>
              <a:rPr lang="zh-CN" altLang="en-US" dirty="0">
                <a:solidFill>
                  <a:schemeClr val="bg1"/>
                </a:solidFill>
              </a:rPr>
              <a:t>七点模板运算</a:t>
            </a: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0781" y="2720404"/>
            <a:ext cx="3179792" cy="967237"/>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9105" y="2301994"/>
            <a:ext cx="2595895" cy="3043687"/>
          </a:xfrm>
          <a:prstGeom prst="rect">
            <a:avLst/>
          </a:prstGeom>
        </p:spPr>
      </p:pic>
      <p:pic>
        <p:nvPicPr>
          <p:cNvPr id="7" name="音频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142490506"/>
      </p:ext>
    </p:extLst>
  </p:cSld>
  <p:clrMapOvr>
    <a:masterClrMapping/>
  </p:clrMapOvr>
  <mc:AlternateContent xmlns:mc="http://schemas.openxmlformats.org/markup-compatibility/2006" xmlns:p14="http://schemas.microsoft.com/office/powerpoint/2010/main">
    <mc:Choice Requires="p14">
      <p:transition spd="slow" p14:dur="2000" advTm="652"/>
    </mc:Choice>
    <mc:Fallback xmlns="">
      <p:transition spd="slow" advTm="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算法简介</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2" name="文本框 1"/>
          <p:cNvSpPr txBox="1"/>
          <p:nvPr/>
        </p:nvSpPr>
        <p:spPr>
          <a:xfrm>
            <a:off x="1141413" y="1529915"/>
            <a:ext cx="6019800" cy="369332"/>
          </a:xfrm>
          <a:prstGeom prst="rect">
            <a:avLst/>
          </a:prstGeom>
          <a:noFill/>
        </p:spPr>
        <p:txBody>
          <a:bodyPr wrap="square" rtlCol="0">
            <a:spAutoFit/>
          </a:bodyPr>
          <a:lstStyle/>
          <a:p>
            <a:r>
              <a:rPr lang="zh-CN" altLang="en-US" dirty="0">
                <a:solidFill>
                  <a:schemeClr val="bg1"/>
                </a:solidFill>
              </a:rPr>
              <a:t>二十七点模板运算</a:t>
            </a:r>
          </a:p>
        </p:txBody>
      </p:sp>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6458" y="2755522"/>
            <a:ext cx="2962275" cy="2333625"/>
          </a:xfrm>
          <a:prstGeom prst="rect">
            <a:avLst/>
          </a:prstGeom>
        </p:spPr>
      </p:pic>
      <p:pic>
        <p:nvPicPr>
          <p:cNvPr id="8" name="图片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75715" y="2412802"/>
            <a:ext cx="2918353" cy="2977395"/>
          </a:xfrm>
          <a:prstGeom prst="rect">
            <a:avLst/>
          </a:prstGeom>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674263087"/>
      </p:ext>
    </p:extLst>
  </p:cSld>
  <p:clrMapOvr>
    <a:masterClrMapping/>
  </p:clrMapOvr>
  <mc:AlternateContent xmlns:mc="http://schemas.openxmlformats.org/markup-compatibility/2006" xmlns:p14="http://schemas.microsoft.com/office/powerpoint/2010/main">
    <mc:Choice Requires="p14">
      <p:transition spd="slow" p14:dur="2000" advTm="655"/>
    </mc:Choice>
    <mc:Fallback xmlns="">
      <p:transition spd="slow" advTm="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我们的工作</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2" name="文本框 1"/>
          <p:cNvSpPr txBox="1"/>
          <p:nvPr/>
        </p:nvSpPr>
        <p:spPr>
          <a:xfrm>
            <a:off x="1801882" y="2018514"/>
            <a:ext cx="4953662" cy="3693319"/>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rPr>
              <a:t>优化思路概述</a:t>
            </a:r>
            <a:endParaRPr lang="en-US" altLang="zh-CN" dirty="0">
              <a:solidFill>
                <a:schemeClr val="bg1"/>
              </a:solidFill>
            </a:endParaRP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zh-CN" altLang="en-US" dirty="0">
                <a:solidFill>
                  <a:schemeClr val="bg1"/>
                </a:solidFill>
              </a:rPr>
              <a:t>进程级任务划分</a:t>
            </a:r>
            <a:endParaRPr lang="en-US" altLang="zh-CN" dirty="0">
              <a:solidFill>
                <a:schemeClr val="bg1"/>
              </a:solidFill>
            </a:endParaRP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en-US" altLang="zh-CN" dirty="0">
                <a:solidFill>
                  <a:schemeClr val="bg1"/>
                </a:solidFill>
              </a:rPr>
              <a:t>MPI</a:t>
            </a:r>
            <a:r>
              <a:rPr lang="zh-CN" altLang="en-US" dirty="0">
                <a:solidFill>
                  <a:schemeClr val="bg1"/>
                </a:solidFill>
              </a:rPr>
              <a:t>计算通信掩盖</a:t>
            </a:r>
            <a:endParaRPr lang="en-US" altLang="zh-CN" dirty="0">
              <a:solidFill>
                <a:schemeClr val="bg1"/>
              </a:solidFill>
            </a:endParaRP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zh-CN" altLang="en-US" dirty="0">
                <a:solidFill>
                  <a:schemeClr val="bg1"/>
                </a:solidFill>
              </a:rPr>
              <a:t>从核任务划分</a:t>
            </a:r>
            <a:endParaRPr lang="en-US" altLang="zh-CN" dirty="0">
              <a:solidFill>
                <a:schemeClr val="bg1"/>
              </a:solidFill>
            </a:endParaRP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en-US" altLang="zh-CN" dirty="0">
                <a:solidFill>
                  <a:schemeClr val="bg1"/>
                </a:solidFill>
              </a:rPr>
              <a:t>DMA</a:t>
            </a:r>
            <a:r>
              <a:rPr lang="zh-CN" altLang="en-US" dirty="0">
                <a:solidFill>
                  <a:schemeClr val="bg1"/>
                </a:solidFill>
              </a:rPr>
              <a:t>数据预取</a:t>
            </a: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zh-CN" altLang="en-US" dirty="0">
                <a:solidFill>
                  <a:schemeClr val="bg1"/>
                </a:solidFill>
              </a:rPr>
              <a:t>从核通信</a:t>
            </a:r>
            <a:endParaRPr lang="en-US" altLang="zh-CN" dirty="0">
              <a:solidFill>
                <a:schemeClr val="bg1"/>
              </a:solidFill>
            </a:endParaRPr>
          </a:p>
          <a:p>
            <a:pPr marL="285750" indent="-285750">
              <a:buFont typeface="Arial" panose="020B0604020202020204" pitchFamily="34" charset="0"/>
              <a:buChar char="•"/>
            </a:pPr>
            <a:endParaRPr lang="en-US" altLang="zh-CN" dirty="0">
              <a:solidFill>
                <a:schemeClr val="bg1"/>
              </a:solidFill>
            </a:endParaRPr>
          </a:p>
          <a:p>
            <a:pPr marL="285750" indent="-285750">
              <a:buFont typeface="Arial" panose="020B0604020202020204" pitchFamily="34" charset="0"/>
              <a:buChar char="•"/>
            </a:pPr>
            <a:r>
              <a:rPr lang="en-US" altLang="zh-CN" dirty="0">
                <a:solidFill>
                  <a:schemeClr val="bg1"/>
                </a:solidFill>
              </a:rPr>
              <a:t>SIMD</a:t>
            </a:r>
            <a:r>
              <a:rPr lang="zh-CN" altLang="en-US" dirty="0">
                <a:solidFill>
                  <a:schemeClr val="bg1"/>
                </a:solidFill>
              </a:rPr>
              <a:t>向量化</a:t>
            </a:r>
          </a:p>
        </p:txBody>
      </p:sp>
      <p:pic>
        <p:nvPicPr>
          <p:cNvPr id="14" name="音频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9659137"/>
      </p:ext>
    </p:extLst>
  </p:cSld>
  <p:clrMapOvr>
    <a:masterClrMapping/>
  </p:clrMapOvr>
  <mc:AlternateContent xmlns:mc="http://schemas.openxmlformats.org/markup-compatibility/2006" xmlns:p14="http://schemas.microsoft.com/office/powerpoint/2010/main">
    <mc:Choice Requires="p14">
      <p:transition spd="slow" p14:dur="2000" advTm="11358"/>
    </mc:Choice>
    <mc:Fallback xmlns="">
      <p:transition spd="slow" advTm="11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优化思路概述</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5" name="组合 4"/>
          <p:cNvGrpSpPr/>
          <p:nvPr/>
        </p:nvGrpSpPr>
        <p:grpSpPr>
          <a:xfrm>
            <a:off x="1601370" y="1647735"/>
            <a:ext cx="3988073" cy="3494603"/>
            <a:chOff x="3086100" y="1292412"/>
            <a:chExt cx="5373198" cy="4708338"/>
          </a:xfrm>
        </p:grpSpPr>
        <p:sp>
          <p:nvSpPr>
            <p:cNvPr id="8" name="立方体 7"/>
            <p:cNvSpPr/>
            <p:nvPr/>
          </p:nvSpPr>
          <p:spPr>
            <a:xfrm>
              <a:off x="5122068" y="4983110"/>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立方体 9"/>
            <p:cNvSpPr/>
            <p:nvPr/>
          </p:nvSpPr>
          <p:spPr>
            <a:xfrm>
              <a:off x="5122069" y="3624965"/>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立方体 10"/>
            <p:cNvSpPr/>
            <p:nvPr/>
          </p:nvSpPr>
          <p:spPr>
            <a:xfrm>
              <a:off x="5122069" y="2260509"/>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立方体 11"/>
            <p:cNvSpPr/>
            <p:nvPr/>
          </p:nvSpPr>
          <p:spPr>
            <a:xfrm>
              <a:off x="6657181" y="3624965"/>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立方体 12"/>
            <p:cNvSpPr/>
            <p:nvPr/>
          </p:nvSpPr>
          <p:spPr>
            <a:xfrm>
              <a:off x="3586957" y="3624965"/>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flipH="1">
              <a:off x="3086100" y="3950006"/>
              <a:ext cx="500857" cy="0"/>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4105275" y="3950006"/>
              <a:ext cx="1016794" cy="0"/>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5640387" y="3945680"/>
              <a:ext cx="1016794" cy="0"/>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a:off x="7175499" y="3942147"/>
              <a:ext cx="711201" cy="0"/>
            </a:xfrm>
            <a:prstGeom prst="straightConnector1">
              <a:avLst/>
            </a:prstGeom>
            <a:ln w="57150">
              <a:solidFill>
                <a:schemeClr val="accent4">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5434410" y="2841535"/>
              <a:ext cx="0" cy="861972"/>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5428060" y="4205990"/>
              <a:ext cx="0" cy="861972"/>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5434410" y="5564135"/>
              <a:ext cx="0" cy="436615"/>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V="1">
              <a:off x="5434410" y="1652631"/>
              <a:ext cx="0" cy="666602"/>
            </a:xfrm>
            <a:prstGeom prst="straightConnector1">
              <a:avLst/>
            </a:prstGeom>
            <a:ln w="57150">
              <a:solidFill>
                <a:schemeClr val="accent4">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立方体 21"/>
            <p:cNvSpPr/>
            <p:nvPr/>
          </p:nvSpPr>
          <p:spPr>
            <a:xfrm>
              <a:off x="4323159" y="4205990"/>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立方体 22"/>
            <p:cNvSpPr/>
            <p:nvPr/>
          </p:nvSpPr>
          <p:spPr>
            <a:xfrm>
              <a:off x="5922675" y="3043940"/>
              <a:ext cx="581025" cy="581025"/>
            </a:xfrm>
            <a:prstGeom prst="cube">
              <a:avLst/>
            </a:prstGeom>
            <a:solidFill>
              <a:srgbClr val="D1F3FF"/>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4" name="直接连接符 23"/>
            <p:cNvCxnSpPr/>
            <p:nvPr/>
          </p:nvCxnSpPr>
          <p:spPr>
            <a:xfrm flipH="1">
              <a:off x="4904184" y="3966784"/>
              <a:ext cx="439603" cy="319990"/>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5709181" y="3383517"/>
              <a:ext cx="439603" cy="319990"/>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3877469" y="4534137"/>
              <a:ext cx="667410" cy="485812"/>
            </a:xfrm>
            <a:prstGeom prst="line">
              <a:avLst/>
            </a:prstGeom>
            <a:ln w="57150">
              <a:solidFill>
                <a:schemeClr val="accent4">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flipV="1">
              <a:off x="6495371" y="2779307"/>
              <a:ext cx="502310" cy="370385"/>
            </a:xfrm>
            <a:prstGeom prst="straightConnector1">
              <a:avLst/>
            </a:prstGeom>
            <a:ln w="57150">
              <a:solidFill>
                <a:schemeClr val="accent4">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7925288" y="3765340"/>
              <a:ext cx="534010" cy="373205"/>
            </a:xfrm>
            <a:prstGeom prst="rect">
              <a:avLst/>
            </a:prstGeom>
            <a:noFill/>
          </p:spPr>
          <p:txBody>
            <a:bodyPr wrap="square" rtlCol="0">
              <a:spAutoFit/>
            </a:bodyPr>
            <a:lstStyle/>
            <a:p>
              <a:r>
                <a:rPr lang="en-US" altLang="zh-CN" sz="1200" dirty="0">
                  <a:solidFill>
                    <a:schemeClr val="bg1"/>
                  </a:solidFill>
                </a:rPr>
                <a:t>X</a:t>
              </a:r>
              <a:endParaRPr lang="zh-CN" altLang="en-US" sz="1200" dirty="0">
                <a:solidFill>
                  <a:schemeClr val="bg1"/>
                </a:solidFill>
              </a:endParaRPr>
            </a:p>
          </p:txBody>
        </p:sp>
        <p:sp>
          <p:nvSpPr>
            <p:cNvPr id="29" name="文本框 28"/>
            <p:cNvSpPr txBox="1"/>
            <p:nvPr/>
          </p:nvSpPr>
          <p:spPr>
            <a:xfrm>
              <a:off x="6997089" y="2551022"/>
              <a:ext cx="534010" cy="373205"/>
            </a:xfrm>
            <a:prstGeom prst="rect">
              <a:avLst/>
            </a:prstGeom>
            <a:noFill/>
          </p:spPr>
          <p:txBody>
            <a:bodyPr wrap="square" rtlCol="0">
              <a:spAutoFit/>
            </a:bodyPr>
            <a:lstStyle/>
            <a:p>
              <a:r>
                <a:rPr lang="en-US" altLang="zh-CN" sz="1200" dirty="0">
                  <a:solidFill>
                    <a:schemeClr val="bg1"/>
                  </a:solidFill>
                </a:rPr>
                <a:t>Y</a:t>
              </a:r>
              <a:endParaRPr lang="zh-CN" altLang="en-US" sz="1200" dirty="0">
                <a:solidFill>
                  <a:schemeClr val="bg1"/>
                </a:solidFill>
              </a:endParaRPr>
            </a:p>
          </p:txBody>
        </p:sp>
        <p:sp>
          <p:nvSpPr>
            <p:cNvPr id="30" name="文本框 29"/>
            <p:cNvSpPr txBox="1"/>
            <p:nvPr/>
          </p:nvSpPr>
          <p:spPr>
            <a:xfrm>
              <a:off x="5264070" y="1292412"/>
              <a:ext cx="534010" cy="373205"/>
            </a:xfrm>
            <a:prstGeom prst="rect">
              <a:avLst/>
            </a:prstGeom>
            <a:noFill/>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grpSp>
      <p:sp>
        <p:nvSpPr>
          <p:cNvPr id="2" name="文本框 1"/>
          <p:cNvSpPr txBox="1"/>
          <p:nvPr/>
        </p:nvSpPr>
        <p:spPr>
          <a:xfrm>
            <a:off x="5817967" y="2301954"/>
            <a:ext cx="5712958" cy="2585323"/>
          </a:xfrm>
          <a:prstGeom prst="rect">
            <a:avLst/>
          </a:prstGeom>
          <a:noFill/>
        </p:spPr>
        <p:txBody>
          <a:bodyPr wrap="square" rtlCol="0">
            <a:spAutoFit/>
          </a:bodyPr>
          <a:lstStyle/>
          <a:p>
            <a:r>
              <a:rPr lang="zh-CN" altLang="en-US" dirty="0">
                <a:solidFill>
                  <a:schemeClr val="bg1"/>
                </a:solidFill>
              </a:rPr>
              <a:t>计算一个点依赖包括自己在内的周围的七个点</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每个从核一次性计算一条</a:t>
            </a:r>
            <a:r>
              <a:rPr lang="en-US" altLang="zh-CN" dirty="0">
                <a:solidFill>
                  <a:schemeClr val="bg1"/>
                </a:solidFill>
              </a:rPr>
              <a:t>X</a:t>
            </a:r>
            <a:r>
              <a:rPr lang="zh-CN" altLang="en-US" dirty="0">
                <a:solidFill>
                  <a:schemeClr val="bg1"/>
                </a:solidFill>
              </a:rPr>
              <a:t>方向向量</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X</a:t>
            </a:r>
            <a:r>
              <a:rPr lang="zh-CN" altLang="en-US" dirty="0">
                <a:solidFill>
                  <a:schemeClr val="bg1"/>
                </a:solidFill>
              </a:rPr>
              <a:t>方向只要两端各多读一个数据即可</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Y</a:t>
            </a:r>
            <a:r>
              <a:rPr lang="zh-CN" altLang="en-US" dirty="0">
                <a:solidFill>
                  <a:schemeClr val="bg1"/>
                </a:solidFill>
              </a:rPr>
              <a:t>方向可以使用从核通信来获取相邻从核的数据</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Z</a:t>
            </a:r>
            <a:r>
              <a:rPr lang="zh-CN" altLang="en-US" dirty="0">
                <a:solidFill>
                  <a:schemeClr val="bg1"/>
                </a:solidFill>
              </a:rPr>
              <a:t>方向通过</a:t>
            </a:r>
            <a:r>
              <a:rPr lang="en-US" altLang="zh-CN" dirty="0">
                <a:solidFill>
                  <a:schemeClr val="bg1"/>
                </a:solidFill>
              </a:rPr>
              <a:t>DMA</a:t>
            </a:r>
            <a:r>
              <a:rPr lang="zh-CN" altLang="en-US" dirty="0">
                <a:solidFill>
                  <a:schemeClr val="bg1"/>
                </a:solidFill>
              </a:rPr>
              <a:t>数据预取来对通信计算进行掩盖</a:t>
            </a:r>
            <a:endParaRPr lang="en-US" altLang="zh-CN" dirty="0">
              <a:solidFill>
                <a:schemeClr val="bg1"/>
              </a:solidFill>
            </a:endParaRPr>
          </a:p>
        </p:txBody>
      </p:sp>
      <p:pic>
        <p:nvPicPr>
          <p:cNvPr id="37" name="音频 3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50085"/>
            <a:ext cx="609600" cy="609600"/>
          </a:xfrm>
          <a:prstGeom prst="rect">
            <a:avLst/>
          </a:prstGeom>
        </p:spPr>
      </p:pic>
    </p:spTree>
    <p:extLst>
      <p:ext uri="{BB962C8B-B14F-4D97-AF65-F5344CB8AC3E}">
        <p14:creationId xmlns:p14="http://schemas.microsoft.com/office/powerpoint/2010/main" val="4262639024"/>
      </p:ext>
    </p:extLst>
  </p:cSld>
  <p:clrMapOvr>
    <a:masterClrMapping/>
  </p:clrMapOvr>
  <mc:AlternateContent xmlns:mc="http://schemas.openxmlformats.org/markup-compatibility/2006" xmlns:p14="http://schemas.microsoft.com/office/powerpoint/2010/main">
    <mc:Choice Requires="p14">
      <p:transition spd="slow" p14:dur="2000" advTm="35857"/>
    </mc:Choice>
    <mc:Fallback xmlns="">
      <p:transition spd="slow" advTm="35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进程级任务划分</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3" name="文本框 2"/>
          <p:cNvSpPr txBox="1"/>
          <p:nvPr/>
        </p:nvSpPr>
        <p:spPr>
          <a:xfrm>
            <a:off x="7156053" y="2377124"/>
            <a:ext cx="4883108" cy="1477328"/>
          </a:xfrm>
          <a:prstGeom prst="rect">
            <a:avLst/>
          </a:prstGeom>
          <a:noFill/>
        </p:spPr>
        <p:txBody>
          <a:bodyPr wrap="square" rtlCol="0">
            <a:spAutoFit/>
          </a:bodyPr>
          <a:lstStyle/>
          <a:p>
            <a:r>
              <a:rPr lang="zh-CN" altLang="en-US" dirty="0">
                <a:solidFill>
                  <a:schemeClr val="bg1"/>
                </a:solidFill>
              </a:rPr>
              <a:t>进程级对</a:t>
            </a:r>
            <a:r>
              <a:rPr lang="en-US" altLang="zh-CN" dirty="0">
                <a:solidFill>
                  <a:schemeClr val="bg1"/>
                </a:solidFill>
              </a:rPr>
              <a:t>Y-Z</a:t>
            </a:r>
            <a:r>
              <a:rPr lang="zh-CN" altLang="en-US" dirty="0">
                <a:solidFill>
                  <a:schemeClr val="bg1"/>
                </a:solidFill>
              </a:rPr>
              <a:t>平面进行划分</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相比于直接对</a:t>
            </a:r>
            <a:r>
              <a:rPr lang="en-US" altLang="zh-CN" dirty="0">
                <a:solidFill>
                  <a:schemeClr val="bg1"/>
                </a:solidFill>
              </a:rPr>
              <a:t>Z</a:t>
            </a:r>
            <a:r>
              <a:rPr lang="zh-CN" altLang="en-US" dirty="0">
                <a:solidFill>
                  <a:schemeClr val="bg1"/>
                </a:solidFill>
              </a:rPr>
              <a:t>轴进行划分，</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在进程数较多时更好的计算效果</a:t>
            </a:r>
          </a:p>
        </p:txBody>
      </p:sp>
      <p:grpSp>
        <p:nvGrpSpPr>
          <p:cNvPr id="4" name="组合 3"/>
          <p:cNvGrpSpPr/>
          <p:nvPr/>
        </p:nvGrpSpPr>
        <p:grpSpPr>
          <a:xfrm>
            <a:off x="853520" y="2276211"/>
            <a:ext cx="5860044" cy="2411712"/>
            <a:chOff x="918502" y="2386063"/>
            <a:chExt cx="5860044" cy="2411712"/>
          </a:xfrm>
        </p:grpSpPr>
        <p:grpSp>
          <p:nvGrpSpPr>
            <p:cNvPr id="36" name="组合 35"/>
            <p:cNvGrpSpPr/>
            <p:nvPr/>
          </p:nvGrpSpPr>
          <p:grpSpPr>
            <a:xfrm>
              <a:off x="918502" y="2386063"/>
              <a:ext cx="5860044" cy="2411712"/>
              <a:chOff x="1178535" y="1502571"/>
              <a:chExt cx="9455816" cy="3891559"/>
            </a:xfrm>
            <a:solidFill>
              <a:schemeClr val="bg1"/>
            </a:solidFill>
          </p:grpSpPr>
          <p:sp>
            <p:nvSpPr>
              <p:cNvPr id="37" name="立方体 36"/>
              <p:cNvSpPr/>
              <p:nvPr/>
            </p:nvSpPr>
            <p:spPr>
              <a:xfrm>
                <a:off x="1625733" y="1502571"/>
                <a:ext cx="3469361" cy="3469361"/>
              </a:xfrm>
              <a:prstGeom prst="cub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8" name="直接连接符 37"/>
              <p:cNvCxnSpPr/>
              <p:nvPr/>
            </p:nvCxnSpPr>
            <p:spPr>
              <a:xfrm flipV="1">
                <a:off x="4227753" y="2167779"/>
                <a:ext cx="867341" cy="867341"/>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059402" y="1922362"/>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2276237" y="1708432"/>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4673060" y="1936241"/>
                <a:ext cx="0" cy="260202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4448319" y="2142403"/>
                <a:ext cx="0" cy="260202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4878258" y="1708432"/>
                <a:ext cx="0" cy="260202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4239389" y="3450880"/>
                <a:ext cx="867341" cy="867341"/>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625732" y="3027876"/>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1637369" y="4309398"/>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846298" y="2150171"/>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stCxn id="37" idx="2"/>
                <a:endCxn id="37" idx="4"/>
              </p:cNvCxnSpPr>
              <p:nvPr/>
            </p:nvCxnSpPr>
            <p:spPr>
              <a:xfrm>
                <a:off x="1625733" y="3670922"/>
                <a:ext cx="2602021" cy="0"/>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V="1">
                <a:off x="4233571" y="2808138"/>
                <a:ext cx="867341" cy="867341"/>
              </a:xfrm>
              <a:prstGeom prst="line">
                <a:avLst/>
              </a:prstGeom>
              <a:grpFill/>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p:nvPr/>
            </p:nvCxnSpPr>
            <p:spPr>
              <a:xfrm>
                <a:off x="1641369" y="4972707"/>
                <a:ext cx="885552" cy="0"/>
              </a:xfrm>
              <a:prstGeom prst="straightConnector1">
                <a:avLst/>
              </a:prstGeom>
              <a:grpFill/>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59"/>
              <p:cNvCxnSpPr/>
              <p:nvPr/>
            </p:nvCxnSpPr>
            <p:spPr>
              <a:xfrm flipH="1" flipV="1">
                <a:off x="1616668" y="4049234"/>
                <a:ext cx="11635" cy="942596"/>
              </a:xfrm>
              <a:prstGeom prst="straightConnector1">
                <a:avLst/>
              </a:prstGeom>
              <a:grpFill/>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2" name="直接箭头连接符 61"/>
              <p:cNvCxnSpPr/>
              <p:nvPr/>
            </p:nvCxnSpPr>
            <p:spPr>
              <a:xfrm flipV="1">
                <a:off x="1628303" y="4393487"/>
                <a:ext cx="638867" cy="570830"/>
              </a:xfrm>
              <a:prstGeom prst="straightConnector1">
                <a:avLst/>
              </a:prstGeom>
              <a:grpFill/>
              <a:ln w="381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1867573" y="4947162"/>
                <a:ext cx="534011" cy="446968"/>
              </a:xfrm>
              <a:prstGeom prst="rect">
                <a:avLst/>
              </a:prstGeom>
              <a:noFill/>
              <a:ln>
                <a:noFill/>
              </a:ln>
            </p:spPr>
            <p:txBody>
              <a:bodyPr wrap="square" rtlCol="0">
                <a:spAutoFit/>
              </a:bodyPr>
              <a:lstStyle/>
              <a:p>
                <a:r>
                  <a:rPr lang="en-US" altLang="zh-CN" sz="1200" dirty="0">
                    <a:solidFill>
                      <a:schemeClr val="bg1"/>
                    </a:solidFill>
                  </a:rPr>
                  <a:t>X</a:t>
                </a:r>
                <a:endParaRPr lang="zh-CN" altLang="en-US" sz="1200" dirty="0">
                  <a:solidFill>
                    <a:schemeClr val="bg1"/>
                  </a:solidFill>
                </a:endParaRPr>
              </a:p>
            </p:txBody>
          </p:sp>
          <p:sp>
            <p:nvSpPr>
              <p:cNvPr id="64" name="文本框 63"/>
              <p:cNvSpPr txBox="1"/>
              <p:nvPr/>
            </p:nvSpPr>
            <p:spPr>
              <a:xfrm>
                <a:off x="1178535" y="4451223"/>
                <a:ext cx="534011" cy="446968"/>
              </a:xfrm>
              <a:prstGeom prst="rect">
                <a:avLst/>
              </a:prstGeom>
              <a:noFill/>
              <a:ln>
                <a:noFill/>
              </a:ln>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65" name="文本框 64"/>
              <p:cNvSpPr txBox="1"/>
              <p:nvPr/>
            </p:nvSpPr>
            <p:spPr>
              <a:xfrm>
                <a:off x="2134579" y="4490637"/>
                <a:ext cx="534011" cy="446968"/>
              </a:xfrm>
              <a:prstGeom prst="rect">
                <a:avLst/>
              </a:prstGeom>
              <a:noFill/>
              <a:ln>
                <a:noFill/>
              </a:ln>
            </p:spPr>
            <p:txBody>
              <a:bodyPr wrap="square" rtlCol="0">
                <a:spAutoFit/>
              </a:bodyPr>
              <a:lstStyle/>
              <a:p>
                <a:r>
                  <a:rPr lang="en-US" altLang="zh-CN" sz="1200" dirty="0">
                    <a:solidFill>
                      <a:schemeClr val="bg1"/>
                    </a:solidFill>
                  </a:rPr>
                  <a:t>Y</a:t>
                </a:r>
                <a:endParaRPr lang="zh-CN" altLang="en-US" sz="1200" dirty="0">
                  <a:solidFill>
                    <a:schemeClr val="bg1"/>
                  </a:solidFill>
                </a:endParaRPr>
              </a:p>
            </p:txBody>
          </p:sp>
          <p:sp>
            <p:nvSpPr>
              <p:cNvPr id="66" name="箭头: 右 112"/>
              <p:cNvSpPr/>
              <p:nvPr/>
            </p:nvSpPr>
            <p:spPr>
              <a:xfrm>
                <a:off x="4752768" y="2670209"/>
                <a:ext cx="1803633" cy="255776"/>
              </a:xfrm>
              <a:prstGeom prst="righ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p:nvSpPr>
            <p:spPr>
              <a:xfrm>
                <a:off x="7849018" y="3219926"/>
                <a:ext cx="882461" cy="446968"/>
              </a:xfrm>
              <a:prstGeom prst="rect">
                <a:avLst/>
              </a:prstGeom>
              <a:noFill/>
              <a:ln>
                <a:noFill/>
              </a:ln>
            </p:spPr>
            <p:txBody>
              <a:bodyPr wrap="square" rtlCol="0">
                <a:spAutoFit/>
              </a:bodyPr>
              <a:lstStyle/>
              <a:p>
                <a:r>
                  <a:rPr lang="en-US" altLang="zh-CN" sz="1200" dirty="0">
                    <a:solidFill>
                      <a:schemeClr val="bg1"/>
                    </a:solidFill>
                  </a:rPr>
                  <a:t>512</a:t>
                </a:r>
                <a:endParaRPr lang="zh-CN" altLang="en-US" sz="1200" dirty="0">
                  <a:solidFill>
                    <a:schemeClr val="bg1"/>
                  </a:solidFill>
                </a:endParaRPr>
              </a:p>
            </p:txBody>
          </p:sp>
          <p:sp>
            <p:nvSpPr>
              <p:cNvPr id="68" name="文本框 67"/>
              <p:cNvSpPr txBox="1"/>
              <p:nvPr/>
            </p:nvSpPr>
            <p:spPr>
              <a:xfrm>
                <a:off x="9446648" y="3019970"/>
                <a:ext cx="917041" cy="446968"/>
              </a:xfrm>
              <a:prstGeom prst="rect">
                <a:avLst/>
              </a:prstGeom>
              <a:noFill/>
              <a:ln>
                <a:noFill/>
              </a:ln>
            </p:spPr>
            <p:txBody>
              <a:bodyPr wrap="square" rtlCol="0">
                <a:spAutoFit/>
              </a:bodyPr>
              <a:lstStyle/>
              <a:p>
                <a:r>
                  <a:rPr lang="en-US" altLang="zh-CN" sz="1200" dirty="0">
                    <a:solidFill>
                      <a:schemeClr val="bg1"/>
                    </a:solidFill>
                  </a:rPr>
                  <a:t>128</a:t>
                </a:r>
                <a:endParaRPr lang="zh-CN" altLang="en-US" sz="1200" dirty="0">
                  <a:solidFill>
                    <a:schemeClr val="bg1"/>
                  </a:solidFill>
                </a:endParaRPr>
              </a:p>
            </p:txBody>
          </p:sp>
          <p:sp>
            <p:nvSpPr>
              <p:cNvPr id="69" name="文本框 68"/>
              <p:cNvSpPr txBox="1"/>
              <p:nvPr/>
            </p:nvSpPr>
            <p:spPr>
              <a:xfrm>
                <a:off x="9727335" y="2292407"/>
                <a:ext cx="907016" cy="446968"/>
              </a:xfrm>
              <a:prstGeom prst="rect">
                <a:avLst/>
              </a:prstGeom>
              <a:noFill/>
              <a:ln>
                <a:noFill/>
              </a:ln>
            </p:spPr>
            <p:txBody>
              <a:bodyPr wrap="square" rtlCol="0">
                <a:spAutoFit/>
              </a:bodyPr>
              <a:lstStyle/>
              <a:p>
                <a:r>
                  <a:rPr lang="en-US" altLang="zh-CN" sz="1200" dirty="0">
                    <a:solidFill>
                      <a:schemeClr val="bg1"/>
                    </a:solidFill>
                  </a:rPr>
                  <a:t>128</a:t>
                </a:r>
                <a:endParaRPr lang="zh-CN" altLang="en-US" sz="1200" dirty="0">
                  <a:solidFill>
                    <a:schemeClr val="bg1"/>
                  </a:solidFill>
                </a:endParaRPr>
              </a:p>
            </p:txBody>
          </p:sp>
        </p:grpSp>
        <p:sp>
          <p:nvSpPr>
            <p:cNvPr id="2" name="立方体 1"/>
            <p:cNvSpPr/>
            <p:nvPr/>
          </p:nvSpPr>
          <p:spPr>
            <a:xfrm>
              <a:off x="4420738" y="2866136"/>
              <a:ext cx="1736537" cy="572820"/>
            </a:xfrm>
            <a:prstGeom prst="cub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p:cNvSpPr txBox="1"/>
          <p:nvPr/>
        </p:nvSpPr>
        <p:spPr>
          <a:xfrm>
            <a:off x="4768101" y="3355086"/>
            <a:ext cx="330942" cy="276999"/>
          </a:xfrm>
          <a:prstGeom prst="rect">
            <a:avLst/>
          </a:prstGeom>
          <a:noFill/>
          <a:ln>
            <a:noFill/>
          </a:ln>
        </p:spPr>
        <p:txBody>
          <a:bodyPr wrap="square" rtlCol="0">
            <a:spAutoFit/>
          </a:bodyPr>
          <a:lstStyle/>
          <a:p>
            <a:r>
              <a:rPr lang="en-US" altLang="zh-CN" sz="1200" dirty="0">
                <a:solidFill>
                  <a:schemeClr val="bg1"/>
                </a:solidFill>
              </a:rPr>
              <a:t>X</a:t>
            </a:r>
            <a:endParaRPr lang="zh-CN" altLang="en-US" sz="1200" dirty="0">
              <a:solidFill>
                <a:schemeClr val="bg1"/>
              </a:solidFill>
            </a:endParaRPr>
          </a:p>
        </p:txBody>
      </p:sp>
      <p:sp>
        <p:nvSpPr>
          <p:cNvPr id="32" name="文本框 31"/>
          <p:cNvSpPr txBox="1"/>
          <p:nvPr/>
        </p:nvSpPr>
        <p:spPr>
          <a:xfrm>
            <a:off x="6326239" y="3212742"/>
            <a:ext cx="330942" cy="276999"/>
          </a:xfrm>
          <a:prstGeom prst="rect">
            <a:avLst/>
          </a:prstGeom>
          <a:noFill/>
          <a:ln>
            <a:noFill/>
          </a:ln>
        </p:spPr>
        <p:txBody>
          <a:bodyPr wrap="square" rtlCol="0">
            <a:spAutoFit/>
          </a:bodyPr>
          <a:lstStyle/>
          <a:p>
            <a:r>
              <a:rPr lang="en-US" altLang="zh-CN" sz="1200" dirty="0">
                <a:solidFill>
                  <a:schemeClr val="bg1"/>
                </a:solidFill>
              </a:rPr>
              <a:t>Y</a:t>
            </a:r>
            <a:endParaRPr lang="zh-CN" altLang="en-US" sz="1200" dirty="0">
              <a:solidFill>
                <a:schemeClr val="bg1"/>
              </a:solidFill>
            </a:endParaRPr>
          </a:p>
        </p:txBody>
      </p:sp>
      <p:sp>
        <p:nvSpPr>
          <p:cNvPr id="34" name="文本框 33"/>
          <p:cNvSpPr txBox="1"/>
          <p:nvPr/>
        </p:nvSpPr>
        <p:spPr>
          <a:xfrm>
            <a:off x="6491710" y="2757447"/>
            <a:ext cx="330942" cy="276999"/>
          </a:xfrm>
          <a:prstGeom prst="rect">
            <a:avLst/>
          </a:prstGeom>
          <a:noFill/>
          <a:ln>
            <a:noFill/>
          </a:ln>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pic>
        <p:nvPicPr>
          <p:cNvPr id="18" name="音频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0355645"/>
      </p:ext>
    </p:extLst>
  </p:cSld>
  <p:clrMapOvr>
    <a:masterClrMapping/>
  </p:clrMapOvr>
  <mc:AlternateContent xmlns:mc="http://schemas.openxmlformats.org/markup-compatibility/2006" xmlns:p14="http://schemas.microsoft.com/office/powerpoint/2010/main">
    <mc:Choice Requires="p14">
      <p:transition spd="slow" p14:dur="2000" advTm="17467"/>
    </mc:Choice>
    <mc:Fallback xmlns="">
      <p:transition spd="slow" advTm="17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3600" b="1" dirty="0">
                <a:solidFill>
                  <a:schemeClr val="bg1"/>
                </a:solidFill>
                <a:latin typeface="微软雅黑" panose="020B0503020204020204" pitchFamily="34" charset="-122"/>
                <a:ea typeface="微软雅黑" panose="020B0503020204020204" pitchFamily="34" charset="-122"/>
              </a:rPr>
              <a:t>MPI</a:t>
            </a:r>
            <a:r>
              <a:rPr lang="zh-CN" altLang="en-US" sz="3600" b="1" dirty="0">
                <a:solidFill>
                  <a:schemeClr val="bg1"/>
                </a:solidFill>
                <a:latin typeface="微软雅黑" panose="020B0503020204020204" pitchFamily="34" charset="-122"/>
                <a:ea typeface="微软雅黑" panose="020B0503020204020204" pitchFamily="34" charset="-122"/>
              </a:rPr>
              <a:t>计算通信掩盖</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 name="文本框 60"/>
          <p:cNvSpPr txBox="1"/>
          <p:nvPr/>
        </p:nvSpPr>
        <p:spPr>
          <a:xfrm>
            <a:off x="6649737" y="1747888"/>
            <a:ext cx="5150070" cy="3139321"/>
          </a:xfrm>
          <a:prstGeom prst="rect">
            <a:avLst/>
          </a:prstGeom>
          <a:noFill/>
        </p:spPr>
        <p:txBody>
          <a:bodyPr wrap="square" rtlCol="0">
            <a:spAutoFit/>
          </a:bodyPr>
          <a:lstStyle/>
          <a:p>
            <a:r>
              <a:rPr lang="en-US" altLang="zh-CN" dirty="0">
                <a:solidFill>
                  <a:schemeClr val="bg1"/>
                </a:solidFill>
              </a:rPr>
              <a:t>halo region</a:t>
            </a:r>
            <a:r>
              <a:rPr lang="zh-CN" altLang="en-US" dirty="0">
                <a:solidFill>
                  <a:schemeClr val="bg1"/>
                </a:solidFill>
              </a:rPr>
              <a:t>数据需要从其他进程通过</a:t>
            </a:r>
            <a:r>
              <a:rPr lang="en-US" altLang="zh-CN" dirty="0">
                <a:solidFill>
                  <a:schemeClr val="bg1"/>
                </a:solidFill>
              </a:rPr>
              <a:t>MPI</a:t>
            </a:r>
            <a:r>
              <a:rPr lang="zh-CN" altLang="en-US" dirty="0">
                <a:solidFill>
                  <a:schemeClr val="bg1"/>
                </a:solidFill>
              </a:rPr>
              <a:t>通信获取</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computation region</a:t>
            </a:r>
            <a:r>
              <a:rPr lang="zh-CN" altLang="en-US" dirty="0">
                <a:solidFill>
                  <a:schemeClr val="bg1"/>
                </a:solidFill>
              </a:rPr>
              <a:t>可进一步分为</a:t>
            </a:r>
            <a:r>
              <a:rPr lang="en-US" altLang="zh-CN" dirty="0">
                <a:solidFill>
                  <a:schemeClr val="bg1"/>
                </a:solidFill>
              </a:rPr>
              <a:t>inner region</a:t>
            </a:r>
            <a:r>
              <a:rPr lang="zh-CN" altLang="en-US" dirty="0">
                <a:solidFill>
                  <a:schemeClr val="bg1"/>
                </a:solidFill>
              </a:rPr>
              <a:t>和</a:t>
            </a:r>
            <a:r>
              <a:rPr lang="en-US" altLang="zh-CN" dirty="0">
                <a:solidFill>
                  <a:schemeClr val="bg1"/>
                </a:solidFill>
              </a:rPr>
              <a:t>outer region</a:t>
            </a:r>
          </a:p>
          <a:p>
            <a:endParaRPr lang="en-US" altLang="zh-CN" dirty="0">
              <a:solidFill>
                <a:schemeClr val="bg1"/>
              </a:solidFill>
            </a:endParaRPr>
          </a:p>
          <a:p>
            <a:r>
              <a:rPr lang="en-US" altLang="zh-CN" dirty="0">
                <a:solidFill>
                  <a:schemeClr val="bg1"/>
                </a:solidFill>
              </a:rPr>
              <a:t>inner</a:t>
            </a:r>
            <a:r>
              <a:rPr lang="zh-CN" altLang="en-US" dirty="0">
                <a:solidFill>
                  <a:schemeClr val="bg1"/>
                </a:solidFill>
              </a:rPr>
              <a:t> </a:t>
            </a:r>
            <a:r>
              <a:rPr lang="en-US" altLang="zh-CN" dirty="0">
                <a:solidFill>
                  <a:schemeClr val="bg1"/>
                </a:solidFill>
              </a:rPr>
              <a:t>region</a:t>
            </a:r>
            <a:r>
              <a:rPr lang="zh-CN" altLang="en-US" dirty="0">
                <a:solidFill>
                  <a:schemeClr val="bg1"/>
                </a:solidFill>
              </a:rPr>
              <a:t>的计算不依赖</a:t>
            </a:r>
            <a:r>
              <a:rPr lang="en-US" altLang="zh-CN" dirty="0">
                <a:solidFill>
                  <a:schemeClr val="bg1"/>
                </a:solidFill>
              </a:rPr>
              <a:t>halo region</a:t>
            </a:r>
            <a:r>
              <a:rPr lang="zh-CN" altLang="en-US" dirty="0">
                <a:solidFill>
                  <a:schemeClr val="bg1"/>
                </a:solidFill>
              </a:rPr>
              <a:t>，可以在</a:t>
            </a:r>
            <a:r>
              <a:rPr lang="en-US" altLang="zh-CN" dirty="0">
                <a:solidFill>
                  <a:schemeClr val="bg1"/>
                </a:solidFill>
              </a:rPr>
              <a:t>MPI</a:t>
            </a:r>
            <a:r>
              <a:rPr lang="zh-CN" altLang="en-US" dirty="0">
                <a:solidFill>
                  <a:schemeClr val="bg1"/>
                </a:solidFill>
              </a:rPr>
              <a:t>通信的同时进行计算</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outer region</a:t>
            </a:r>
            <a:r>
              <a:rPr lang="zh-CN" altLang="en-US" dirty="0">
                <a:solidFill>
                  <a:schemeClr val="bg1"/>
                </a:solidFill>
              </a:rPr>
              <a:t>需要等到</a:t>
            </a:r>
            <a:r>
              <a:rPr lang="en-US" altLang="zh-CN" dirty="0">
                <a:solidFill>
                  <a:schemeClr val="bg1"/>
                </a:solidFill>
              </a:rPr>
              <a:t>halo region</a:t>
            </a:r>
            <a:r>
              <a:rPr lang="zh-CN" altLang="en-US" dirty="0">
                <a:solidFill>
                  <a:schemeClr val="bg1"/>
                </a:solidFill>
              </a:rPr>
              <a:t>通信完成之后开始计算</a:t>
            </a:r>
            <a:endParaRPr lang="en-US" altLang="zh-CN" dirty="0">
              <a:solidFill>
                <a:schemeClr val="bg1"/>
              </a:solidFill>
            </a:endParaRPr>
          </a:p>
          <a:p>
            <a:endParaRPr lang="en-US" altLang="zh-CN" dirty="0"/>
          </a:p>
        </p:txBody>
      </p:sp>
      <p:grpSp>
        <p:nvGrpSpPr>
          <p:cNvPr id="11" name="组合 10"/>
          <p:cNvGrpSpPr/>
          <p:nvPr/>
        </p:nvGrpSpPr>
        <p:grpSpPr>
          <a:xfrm>
            <a:off x="1115090" y="1594902"/>
            <a:ext cx="5348976" cy="2234120"/>
            <a:chOff x="1141413" y="1340356"/>
            <a:chExt cx="6749219" cy="2968540"/>
          </a:xfrm>
          <a:noFill/>
        </p:grpSpPr>
        <p:grpSp>
          <p:nvGrpSpPr>
            <p:cNvPr id="70" name="组合 69"/>
            <p:cNvGrpSpPr/>
            <p:nvPr/>
          </p:nvGrpSpPr>
          <p:grpSpPr>
            <a:xfrm>
              <a:off x="1454117" y="1684632"/>
              <a:ext cx="6436515" cy="2624264"/>
              <a:chOff x="1595049" y="1015333"/>
              <a:chExt cx="8567622" cy="3493148"/>
            </a:xfrm>
            <a:grpFill/>
          </p:grpSpPr>
          <p:sp>
            <p:nvSpPr>
              <p:cNvPr id="71" name="矩形 70"/>
              <p:cNvSpPr/>
              <p:nvPr/>
            </p:nvSpPr>
            <p:spPr>
              <a:xfrm>
                <a:off x="1595049" y="1015333"/>
                <a:ext cx="2928552" cy="2928552"/>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1868957" y="1289241"/>
                <a:ext cx="2380736" cy="238073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72"/>
              <p:cNvSpPr/>
              <p:nvPr/>
            </p:nvSpPr>
            <p:spPr>
              <a:xfrm>
                <a:off x="6167049" y="1289241"/>
                <a:ext cx="2380736" cy="2380736"/>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矩形 73"/>
              <p:cNvSpPr/>
              <p:nvPr/>
            </p:nvSpPr>
            <p:spPr>
              <a:xfrm>
                <a:off x="6440957" y="1563149"/>
                <a:ext cx="1789671" cy="1789671"/>
              </a:xfrm>
              <a:prstGeom prst="rect">
                <a:avLst/>
              </a:pr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p:cNvSpPr txBox="1"/>
              <p:nvPr/>
            </p:nvSpPr>
            <p:spPr>
              <a:xfrm>
                <a:off x="2146117" y="3528643"/>
                <a:ext cx="3470903" cy="979838"/>
              </a:xfrm>
              <a:prstGeom prst="rect">
                <a:avLst/>
              </a:prstGeom>
              <a:grpFill/>
              <a:ln>
                <a:noFill/>
              </a:ln>
            </p:spPr>
            <p:txBody>
              <a:bodyPr wrap="square" rtlCol="0">
                <a:spAutoFit/>
              </a:bodyPr>
              <a:lstStyle/>
              <a:p>
                <a:r>
                  <a:rPr lang="en-US" altLang="zh-CN" sz="1200" dirty="0">
                    <a:solidFill>
                      <a:schemeClr val="bg1"/>
                    </a:solidFill>
                  </a:rPr>
                  <a:t>halo region</a:t>
                </a:r>
                <a:endParaRPr lang="zh-CN" altLang="en-US" sz="1200" dirty="0">
                  <a:solidFill>
                    <a:schemeClr val="bg1"/>
                  </a:solidFill>
                </a:endParaRPr>
              </a:p>
              <a:p>
                <a:endParaRPr lang="en-US" altLang="zh-CN" dirty="0"/>
              </a:p>
            </p:txBody>
          </p:sp>
          <p:sp>
            <p:nvSpPr>
              <p:cNvPr id="76" name="文本框 75"/>
              <p:cNvSpPr txBox="1"/>
              <p:nvPr/>
            </p:nvSpPr>
            <p:spPr>
              <a:xfrm>
                <a:off x="6566262" y="2720113"/>
                <a:ext cx="2648239" cy="489919"/>
              </a:xfrm>
              <a:prstGeom prst="rect">
                <a:avLst/>
              </a:prstGeom>
              <a:grpFill/>
              <a:ln>
                <a:noFill/>
              </a:ln>
            </p:spPr>
            <p:txBody>
              <a:bodyPr wrap="square" rtlCol="0">
                <a:spAutoFit/>
              </a:bodyPr>
              <a:lstStyle/>
              <a:p>
                <a:r>
                  <a:rPr lang="en-US" altLang="zh-CN" sz="1200" dirty="0">
                    <a:solidFill>
                      <a:schemeClr val="bg1"/>
                    </a:solidFill>
                  </a:rPr>
                  <a:t>Inner region</a:t>
                </a:r>
              </a:p>
            </p:txBody>
          </p:sp>
          <p:sp>
            <p:nvSpPr>
              <p:cNvPr id="77" name="文本框 76"/>
              <p:cNvSpPr txBox="1"/>
              <p:nvPr/>
            </p:nvSpPr>
            <p:spPr>
              <a:xfrm>
                <a:off x="2202258" y="2658985"/>
                <a:ext cx="1964723" cy="816531"/>
              </a:xfrm>
              <a:prstGeom prst="rect">
                <a:avLst/>
              </a:prstGeom>
              <a:grpFill/>
              <a:ln>
                <a:noFill/>
              </a:ln>
            </p:spPr>
            <p:txBody>
              <a:bodyPr wrap="square" rtlCol="0">
                <a:spAutoFit/>
              </a:bodyPr>
              <a:lstStyle/>
              <a:p>
                <a:r>
                  <a:rPr lang="en-US" altLang="zh-CN" sz="1200" dirty="0">
                    <a:solidFill>
                      <a:schemeClr val="bg1"/>
                    </a:solidFill>
                  </a:rPr>
                  <a:t>computation region</a:t>
                </a:r>
                <a:endParaRPr lang="zh-CN" altLang="en-US" sz="1200" dirty="0">
                  <a:solidFill>
                    <a:schemeClr val="bg1"/>
                  </a:solidFill>
                </a:endParaRPr>
              </a:p>
            </p:txBody>
          </p:sp>
          <p:cxnSp>
            <p:nvCxnSpPr>
              <p:cNvPr id="78" name="直接连接符 77"/>
              <p:cNvCxnSpPr/>
              <p:nvPr/>
            </p:nvCxnSpPr>
            <p:spPr>
              <a:xfrm>
                <a:off x="4249693" y="1289241"/>
                <a:ext cx="1917356" cy="0"/>
              </a:xfrm>
              <a:prstGeom prst="line">
                <a:avLst/>
              </a:prstGeom>
              <a:grpFill/>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4249692" y="3669977"/>
                <a:ext cx="1917356" cy="0"/>
              </a:xfrm>
              <a:prstGeom prst="line">
                <a:avLst/>
              </a:prstGeom>
              <a:grpFill/>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80" name="文本框 79"/>
              <p:cNvSpPr txBox="1"/>
              <p:nvPr/>
            </p:nvSpPr>
            <p:spPr>
              <a:xfrm>
                <a:off x="6566262" y="3247029"/>
                <a:ext cx="3596409" cy="489919"/>
              </a:xfrm>
              <a:prstGeom prst="rect">
                <a:avLst/>
              </a:prstGeom>
              <a:grpFill/>
              <a:ln>
                <a:noFill/>
              </a:ln>
            </p:spPr>
            <p:txBody>
              <a:bodyPr wrap="square" rtlCol="0">
                <a:spAutoFit/>
              </a:bodyPr>
              <a:lstStyle/>
              <a:p>
                <a:r>
                  <a:rPr lang="en-US" altLang="zh-CN" sz="1200" dirty="0">
                    <a:solidFill>
                      <a:schemeClr val="bg1"/>
                    </a:solidFill>
                  </a:rPr>
                  <a:t>outer region</a:t>
                </a:r>
              </a:p>
            </p:txBody>
          </p:sp>
        </p:grpSp>
        <p:sp>
          <p:nvSpPr>
            <p:cNvPr id="2" name="文本框 1"/>
            <p:cNvSpPr txBox="1"/>
            <p:nvPr/>
          </p:nvSpPr>
          <p:spPr>
            <a:xfrm>
              <a:off x="2400940" y="1340356"/>
              <a:ext cx="742385" cy="368057"/>
            </a:xfrm>
            <a:prstGeom prst="rect">
              <a:avLst/>
            </a:prstGeom>
            <a:grpFill/>
            <a:ln>
              <a:noFill/>
            </a:ln>
          </p:spPr>
          <p:txBody>
            <a:bodyPr wrap="square" rtlCol="0">
              <a:spAutoFit/>
            </a:bodyPr>
            <a:lstStyle/>
            <a:p>
              <a:r>
                <a:rPr lang="en-US" altLang="zh-CN" sz="1200" dirty="0">
                  <a:solidFill>
                    <a:schemeClr val="bg1"/>
                  </a:solidFill>
                </a:rPr>
                <a:t>y</a:t>
              </a:r>
            </a:p>
          </p:txBody>
        </p:sp>
        <p:sp>
          <p:nvSpPr>
            <p:cNvPr id="81" name="文本框 80"/>
            <p:cNvSpPr txBox="1"/>
            <p:nvPr/>
          </p:nvSpPr>
          <p:spPr>
            <a:xfrm>
              <a:off x="1141413" y="2560242"/>
              <a:ext cx="742385" cy="368057"/>
            </a:xfrm>
            <a:prstGeom prst="rect">
              <a:avLst/>
            </a:prstGeom>
            <a:grpFill/>
            <a:ln>
              <a:noFill/>
            </a:ln>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4" name="文本框 3"/>
            <p:cNvSpPr txBox="1"/>
            <p:nvPr/>
          </p:nvSpPr>
          <p:spPr>
            <a:xfrm>
              <a:off x="1649062" y="2349121"/>
              <a:ext cx="1059956" cy="368057"/>
            </a:xfrm>
            <a:prstGeom prst="rect">
              <a:avLst/>
            </a:prstGeom>
            <a:grpFill/>
            <a:ln>
              <a:noFill/>
            </a:ln>
          </p:spPr>
          <p:txBody>
            <a:bodyPr wrap="square" rtlCol="0">
              <a:spAutoFit/>
            </a:bodyPr>
            <a:lstStyle/>
            <a:p>
              <a:r>
                <a:rPr lang="en-US" altLang="zh-CN" sz="1200" dirty="0">
                  <a:solidFill>
                    <a:schemeClr val="bg1"/>
                  </a:solidFill>
                </a:rPr>
                <a:t>128</a:t>
              </a:r>
              <a:endParaRPr lang="zh-CN" altLang="en-US" sz="1200" dirty="0">
                <a:solidFill>
                  <a:schemeClr val="bg1"/>
                </a:solidFill>
              </a:endParaRPr>
            </a:p>
          </p:txBody>
        </p:sp>
        <p:sp>
          <p:nvSpPr>
            <p:cNvPr id="5" name="矩形 4"/>
            <p:cNvSpPr/>
            <p:nvPr/>
          </p:nvSpPr>
          <p:spPr>
            <a:xfrm>
              <a:off x="2279092" y="1901155"/>
              <a:ext cx="542471" cy="368057"/>
            </a:xfrm>
            <a:prstGeom prst="rect">
              <a:avLst/>
            </a:prstGeom>
            <a:grpFill/>
            <a:ln>
              <a:noFill/>
            </a:ln>
          </p:spPr>
          <p:txBody>
            <a:bodyPr wrap="none">
              <a:spAutoFit/>
            </a:bodyPr>
            <a:lstStyle/>
            <a:p>
              <a:r>
                <a:rPr lang="en-US" altLang="zh-CN" sz="1200" dirty="0">
                  <a:solidFill>
                    <a:schemeClr val="bg1"/>
                  </a:solidFill>
                </a:rPr>
                <a:t>128</a:t>
              </a:r>
              <a:endParaRPr lang="zh-CN" altLang="en-US" sz="1200" dirty="0">
                <a:solidFill>
                  <a:schemeClr val="bg1"/>
                </a:solidFill>
              </a:endParaRPr>
            </a:p>
          </p:txBody>
        </p:sp>
        <p:sp>
          <p:nvSpPr>
            <p:cNvPr id="10" name="文本框 9"/>
            <p:cNvSpPr txBox="1"/>
            <p:nvPr/>
          </p:nvSpPr>
          <p:spPr>
            <a:xfrm>
              <a:off x="1444598" y="1652756"/>
              <a:ext cx="147289" cy="368057"/>
            </a:xfrm>
            <a:prstGeom prst="rect">
              <a:avLst/>
            </a:prstGeom>
            <a:grpFill/>
            <a:ln>
              <a:noFill/>
            </a:ln>
          </p:spPr>
          <p:txBody>
            <a:bodyPr wrap="square" rtlCol="0">
              <a:spAutoFit/>
            </a:bodyPr>
            <a:lstStyle/>
            <a:p>
              <a:r>
                <a:rPr lang="en-US" altLang="zh-CN" sz="1200" dirty="0">
                  <a:solidFill>
                    <a:schemeClr val="bg1"/>
                  </a:solidFill>
                </a:rPr>
                <a:t>1</a:t>
              </a:r>
              <a:endParaRPr lang="zh-CN" altLang="en-US" sz="1200" dirty="0">
                <a:solidFill>
                  <a:schemeClr val="bg1"/>
                </a:solidFill>
              </a:endParaRPr>
            </a:p>
          </p:txBody>
        </p:sp>
        <p:sp>
          <p:nvSpPr>
            <p:cNvPr id="84" name="文本框 83"/>
            <p:cNvSpPr txBox="1"/>
            <p:nvPr/>
          </p:nvSpPr>
          <p:spPr>
            <a:xfrm>
              <a:off x="4831151" y="1819019"/>
              <a:ext cx="395947" cy="368057"/>
            </a:xfrm>
            <a:prstGeom prst="rect">
              <a:avLst/>
            </a:prstGeom>
            <a:grpFill/>
            <a:ln>
              <a:noFill/>
            </a:ln>
          </p:spPr>
          <p:txBody>
            <a:bodyPr wrap="square" rtlCol="0">
              <a:spAutoFit/>
            </a:bodyPr>
            <a:lstStyle/>
            <a:p>
              <a:r>
                <a:rPr lang="en-US" altLang="zh-CN" sz="1200" dirty="0">
                  <a:solidFill>
                    <a:schemeClr val="bg1"/>
                  </a:solidFill>
                </a:rPr>
                <a:t>1</a:t>
              </a:r>
              <a:endParaRPr lang="zh-CN" altLang="en-US" sz="1200" dirty="0">
                <a:solidFill>
                  <a:schemeClr val="bg1"/>
                </a:solidFill>
              </a:endParaRPr>
            </a:p>
          </p:txBody>
        </p:sp>
        <p:sp>
          <p:nvSpPr>
            <p:cNvPr id="85" name="文本框 84"/>
            <p:cNvSpPr txBox="1"/>
            <p:nvPr/>
          </p:nvSpPr>
          <p:spPr>
            <a:xfrm>
              <a:off x="5613210" y="1543633"/>
              <a:ext cx="742385" cy="368057"/>
            </a:xfrm>
            <a:prstGeom prst="rect">
              <a:avLst/>
            </a:prstGeom>
            <a:grpFill/>
            <a:ln>
              <a:noFill/>
            </a:ln>
          </p:spPr>
          <p:txBody>
            <a:bodyPr wrap="square" rtlCol="0">
              <a:spAutoFit/>
            </a:bodyPr>
            <a:lstStyle/>
            <a:p>
              <a:r>
                <a:rPr lang="en-US" altLang="zh-CN" sz="1200" dirty="0">
                  <a:solidFill>
                    <a:schemeClr val="bg1"/>
                  </a:solidFill>
                </a:rPr>
                <a:t>y</a:t>
              </a:r>
            </a:p>
          </p:txBody>
        </p:sp>
        <p:sp>
          <p:nvSpPr>
            <p:cNvPr id="86" name="文本框 85"/>
            <p:cNvSpPr txBox="1"/>
            <p:nvPr/>
          </p:nvSpPr>
          <p:spPr>
            <a:xfrm>
              <a:off x="4642517" y="2504154"/>
              <a:ext cx="684101" cy="368057"/>
            </a:xfrm>
            <a:prstGeom prst="rect">
              <a:avLst/>
            </a:prstGeom>
            <a:grpFill/>
            <a:ln>
              <a:noFill/>
            </a:ln>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87" name="矩形 86"/>
            <p:cNvSpPr/>
            <p:nvPr/>
          </p:nvSpPr>
          <p:spPr>
            <a:xfrm>
              <a:off x="5728749" y="2039654"/>
              <a:ext cx="542471" cy="368057"/>
            </a:xfrm>
            <a:prstGeom prst="rect">
              <a:avLst/>
            </a:prstGeom>
            <a:grpFill/>
            <a:ln>
              <a:noFill/>
            </a:ln>
          </p:spPr>
          <p:txBody>
            <a:bodyPr wrap="none">
              <a:spAutoFit/>
            </a:bodyPr>
            <a:lstStyle/>
            <a:p>
              <a:r>
                <a:rPr lang="en-US" altLang="zh-CN" sz="1200" dirty="0">
                  <a:solidFill>
                    <a:schemeClr val="bg1"/>
                  </a:solidFill>
                </a:rPr>
                <a:t>126</a:t>
              </a:r>
              <a:endParaRPr lang="zh-CN" altLang="en-US" sz="1200" dirty="0">
                <a:solidFill>
                  <a:schemeClr val="bg1"/>
                </a:solidFill>
              </a:endParaRPr>
            </a:p>
          </p:txBody>
        </p:sp>
        <p:sp>
          <p:nvSpPr>
            <p:cNvPr id="88" name="矩形 87"/>
            <p:cNvSpPr/>
            <p:nvPr/>
          </p:nvSpPr>
          <p:spPr>
            <a:xfrm>
              <a:off x="5053580" y="2623285"/>
              <a:ext cx="542471" cy="368057"/>
            </a:xfrm>
            <a:prstGeom prst="rect">
              <a:avLst/>
            </a:prstGeom>
            <a:grpFill/>
            <a:ln>
              <a:noFill/>
            </a:ln>
          </p:spPr>
          <p:txBody>
            <a:bodyPr wrap="none">
              <a:spAutoFit/>
            </a:bodyPr>
            <a:lstStyle/>
            <a:p>
              <a:r>
                <a:rPr lang="en-US" altLang="zh-CN" sz="1200" dirty="0">
                  <a:solidFill>
                    <a:schemeClr val="bg1"/>
                  </a:solidFill>
                </a:rPr>
                <a:t>126</a:t>
              </a:r>
              <a:endParaRPr lang="zh-CN" altLang="en-US" sz="1200" dirty="0">
                <a:solidFill>
                  <a:schemeClr val="bg1"/>
                </a:solidFill>
              </a:endParaRPr>
            </a:p>
          </p:txBody>
        </p:sp>
        <p:sp>
          <p:nvSpPr>
            <p:cNvPr id="89" name="文本框 88"/>
            <p:cNvSpPr txBox="1"/>
            <p:nvPr/>
          </p:nvSpPr>
          <p:spPr>
            <a:xfrm>
              <a:off x="4475664" y="2259396"/>
              <a:ext cx="1184843" cy="368057"/>
            </a:xfrm>
            <a:prstGeom prst="rect">
              <a:avLst/>
            </a:prstGeom>
            <a:grpFill/>
            <a:ln>
              <a:noFill/>
            </a:ln>
          </p:spPr>
          <p:txBody>
            <a:bodyPr wrap="square" rtlCol="0">
              <a:spAutoFit/>
            </a:bodyPr>
            <a:lstStyle/>
            <a:p>
              <a:r>
                <a:rPr lang="en-US" altLang="zh-CN" sz="1200" dirty="0">
                  <a:solidFill>
                    <a:schemeClr val="bg1"/>
                  </a:solidFill>
                </a:rPr>
                <a:t>128</a:t>
              </a:r>
              <a:endParaRPr lang="zh-CN" altLang="en-US" sz="1200" dirty="0">
                <a:solidFill>
                  <a:schemeClr val="bg1"/>
                </a:solidFill>
              </a:endParaRPr>
            </a:p>
          </p:txBody>
        </p:sp>
        <p:sp>
          <p:nvSpPr>
            <p:cNvPr id="90" name="文本框 89"/>
            <p:cNvSpPr txBox="1"/>
            <p:nvPr/>
          </p:nvSpPr>
          <p:spPr>
            <a:xfrm>
              <a:off x="5803978" y="1587800"/>
              <a:ext cx="791805" cy="368057"/>
            </a:xfrm>
            <a:prstGeom prst="rect">
              <a:avLst/>
            </a:prstGeom>
            <a:grpFill/>
            <a:ln>
              <a:noFill/>
            </a:ln>
          </p:spPr>
          <p:txBody>
            <a:bodyPr wrap="square" rtlCol="0">
              <a:spAutoFit/>
            </a:bodyPr>
            <a:lstStyle/>
            <a:p>
              <a:r>
                <a:rPr lang="en-US" altLang="zh-CN" sz="1200" dirty="0">
                  <a:solidFill>
                    <a:schemeClr val="bg1"/>
                  </a:solidFill>
                </a:rPr>
                <a:t>128</a:t>
              </a:r>
              <a:endParaRPr lang="zh-CN" altLang="en-US" sz="1200" dirty="0">
                <a:solidFill>
                  <a:schemeClr val="bg1"/>
                </a:solidFill>
              </a:endParaRPr>
            </a:p>
          </p:txBody>
        </p:sp>
      </p:grpSp>
      <p:grpSp>
        <p:nvGrpSpPr>
          <p:cNvPr id="110" name="组合 109"/>
          <p:cNvGrpSpPr/>
          <p:nvPr/>
        </p:nvGrpSpPr>
        <p:grpSpPr>
          <a:xfrm>
            <a:off x="493690" y="3954493"/>
            <a:ext cx="5864487" cy="2239446"/>
            <a:chOff x="1387264" y="1316181"/>
            <a:chExt cx="9087921" cy="4835232"/>
          </a:xfrm>
        </p:grpSpPr>
        <p:sp>
          <p:nvSpPr>
            <p:cNvPr id="111" name="矩形 110"/>
            <p:cNvSpPr/>
            <p:nvPr/>
          </p:nvSpPr>
          <p:spPr>
            <a:xfrm>
              <a:off x="2175165" y="1925782"/>
              <a:ext cx="8289636" cy="623454"/>
            </a:xfrm>
            <a:prstGeom prst="rect">
              <a:avLst/>
            </a:prstGeom>
            <a:solidFill>
              <a:srgbClr val="D1F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2" name="矩形 111"/>
            <p:cNvSpPr/>
            <p:nvPr/>
          </p:nvSpPr>
          <p:spPr>
            <a:xfrm>
              <a:off x="2175165" y="3422073"/>
              <a:ext cx="8300020" cy="623454"/>
            </a:xfrm>
            <a:prstGeom prst="rect">
              <a:avLst/>
            </a:prstGeom>
            <a:solidFill>
              <a:srgbClr val="D1F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3" name="矩形 112"/>
            <p:cNvSpPr/>
            <p:nvPr/>
          </p:nvSpPr>
          <p:spPr>
            <a:xfrm>
              <a:off x="2175165" y="4918364"/>
              <a:ext cx="8289635" cy="623454"/>
            </a:xfrm>
            <a:prstGeom prst="rect">
              <a:avLst/>
            </a:prstGeom>
            <a:solidFill>
              <a:srgbClr val="D1F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4" name="直接连接符 113"/>
            <p:cNvCxnSpPr/>
            <p:nvPr/>
          </p:nvCxnSpPr>
          <p:spPr>
            <a:xfrm>
              <a:off x="2175165" y="1316181"/>
              <a:ext cx="0" cy="4835232"/>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5" name="文本框 114"/>
            <p:cNvSpPr txBox="1"/>
            <p:nvPr/>
          </p:nvSpPr>
          <p:spPr>
            <a:xfrm>
              <a:off x="1387266" y="1969374"/>
              <a:ext cx="899907" cy="684809"/>
            </a:xfrm>
            <a:prstGeom prst="rect">
              <a:avLst/>
            </a:prstGeom>
            <a:noFill/>
          </p:spPr>
          <p:txBody>
            <a:bodyPr wrap="square" rtlCol="0">
              <a:spAutoFit/>
            </a:bodyPr>
            <a:lstStyle/>
            <a:p>
              <a:r>
                <a:rPr lang="en-US" altLang="zh-CN" sz="1400" dirty="0">
                  <a:solidFill>
                    <a:schemeClr val="bg1"/>
                  </a:solidFill>
                </a:rPr>
                <a:t>MPI</a:t>
              </a:r>
              <a:endParaRPr lang="zh-CN" altLang="en-US" sz="1400" dirty="0">
                <a:solidFill>
                  <a:schemeClr val="bg1"/>
                </a:solidFill>
              </a:endParaRPr>
            </a:p>
          </p:txBody>
        </p:sp>
        <p:sp>
          <p:nvSpPr>
            <p:cNvPr id="116" name="文本框 115"/>
            <p:cNvSpPr txBox="1"/>
            <p:nvPr/>
          </p:nvSpPr>
          <p:spPr>
            <a:xfrm>
              <a:off x="1387266" y="3485604"/>
              <a:ext cx="899905" cy="684809"/>
            </a:xfrm>
            <a:prstGeom prst="rect">
              <a:avLst/>
            </a:prstGeom>
            <a:noFill/>
          </p:spPr>
          <p:txBody>
            <a:bodyPr wrap="square" rtlCol="0">
              <a:spAutoFit/>
            </a:bodyPr>
            <a:lstStyle/>
            <a:p>
              <a:r>
                <a:rPr lang="en-US" altLang="zh-CN" sz="1400" dirty="0">
                  <a:solidFill>
                    <a:schemeClr val="bg1"/>
                  </a:solidFill>
                </a:rPr>
                <a:t>MPE</a:t>
              </a:r>
              <a:endParaRPr lang="zh-CN" altLang="en-US" sz="1400" dirty="0">
                <a:solidFill>
                  <a:schemeClr val="bg1"/>
                </a:solidFill>
              </a:endParaRPr>
            </a:p>
          </p:txBody>
        </p:sp>
        <p:sp>
          <p:nvSpPr>
            <p:cNvPr id="117" name="文本框 116"/>
            <p:cNvSpPr txBox="1"/>
            <p:nvPr/>
          </p:nvSpPr>
          <p:spPr>
            <a:xfrm>
              <a:off x="1387264" y="4981896"/>
              <a:ext cx="899907" cy="684809"/>
            </a:xfrm>
            <a:prstGeom prst="rect">
              <a:avLst/>
            </a:prstGeom>
            <a:noFill/>
          </p:spPr>
          <p:txBody>
            <a:bodyPr wrap="square" rtlCol="0">
              <a:spAutoFit/>
            </a:bodyPr>
            <a:lstStyle/>
            <a:p>
              <a:r>
                <a:rPr lang="en-US" altLang="zh-CN" sz="1400" dirty="0">
                  <a:solidFill>
                    <a:schemeClr val="bg1"/>
                  </a:solidFill>
                </a:rPr>
                <a:t>CPE</a:t>
              </a:r>
              <a:endParaRPr lang="zh-CN" altLang="en-US" sz="1400" dirty="0">
                <a:solidFill>
                  <a:schemeClr val="bg1"/>
                </a:solidFill>
              </a:endParaRPr>
            </a:p>
          </p:txBody>
        </p:sp>
        <p:sp>
          <p:nvSpPr>
            <p:cNvPr id="118" name="流程图: 终止 117"/>
            <p:cNvSpPr/>
            <p:nvPr/>
          </p:nvSpPr>
          <p:spPr>
            <a:xfrm>
              <a:off x="3974975" y="1926827"/>
              <a:ext cx="3117273" cy="622410"/>
            </a:xfrm>
            <a:prstGeom prst="flowChartTerminator">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MPI Communication</a:t>
              </a:r>
              <a:endParaRPr lang="zh-CN" altLang="en-US" sz="1200" dirty="0"/>
            </a:p>
          </p:txBody>
        </p:sp>
        <p:sp>
          <p:nvSpPr>
            <p:cNvPr id="119" name="流程图: 可选过程 118"/>
            <p:cNvSpPr/>
            <p:nvPr/>
          </p:nvSpPr>
          <p:spPr>
            <a:xfrm>
              <a:off x="2175165" y="3419468"/>
              <a:ext cx="899905" cy="608173"/>
            </a:xfrm>
            <a:prstGeom prst="flowChartAlternateProcess">
              <a:avLst/>
            </a:prstGeom>
            <a:solidFill>
              <a:schemeClr val="accent6">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Copy</a:t>
              </a:r>
              <a:endParaRPr lang="zh-CN" altLang="en-US" sz="1200" dirty="0"/>
            </a:p>
          </p:txBody>
        </p:sp>
        <p:sp>
          <p:nvSpPr>
            <p:cNvPr id="120" name="流程图: 可选过程 119"/>
            <p:cNvSpPr/>
            <p:nvPr/>
          </p:nvSpPr>
          <p:spPr>
            <a:xfrm>
              <a:off x="3075070" y="3422073"/>
              <a:ext cx="899905" cy="608173"/>
            </a:xfrm>
            <a:prstGeom prst="flowChartAlternateProcess">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Pack</a:t>
              </a:r>
              <a:endParaRPr lang="zh-CN" altLang="en-US" sz="1200" dirty="0"/>
            </a:p>
          </p:txBody>
        </p:sp>
        <p:cxnSp>
          <p:nvCxnSpPr>
            <p:cNvPr id="121" name="直接箭头连接符 120"/>
            <p:cNvCxnSpPr/>
            <p:nvPr/>
          </p:nvCxnSpPr>
          <p:spPr>
            <a:xfrm flipV="1">
              <a:off x="3974975" y="2549237"/>
              <a:ext cx="0" cy="8728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2" name="流程图: 可选过程 121"/>
            <p:cNvSpPr/>
            <p:nvPr/>
          </p:nvSpPr>
          <p:spPr>
            <a:xfrm>
              <a:off x="7092248" y="3440057"/>
              <a:ext cx="1358385" cy="608173"/>
            </a:xfrm>
            <a:prstGeom prst="flowChartAlternateProcess">
              <a:avLst/>
            </a:prstGeom>
            <a:solidFill>
              <a:schemeClr val="accent5">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Unpack</a:t>
              </a:r>
              <a:endParaRPr lang="zh-CN" altLang="en-US" sz="1200" dirty="0"/>
            </a:p>
          </p:txBody>
        </p:sp>
        <p:cxnSp>
          <p:nvCxnSpPr>
            <p:cNvPr id="123" name="直接箭头连接符 122"/>
            <p:cNvCxnSpPr/>
            <p:nvPr/>
          </p:nvCxnSpPr>
          <p:spPr>
            <a:xfrm>
              <a:off x="7092248" y="2556689"/>
              <a:ext cx="0" cy="8627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矩形 123"/>
            <p:cNvSpPr/>
            <p:nvPr/>
          </p:nvSpPr>
          <p:spPr>
            <a:xfrm>
              <a:off x="3075069" y="4918364"/>
              <a:ext cx="5038417" cy="62345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Inner computation</a:t>
              </a:r>
              <a:endParaRPr lang="zh-CN" altLang="en-US" sz="1200" dirty="0"/>
            </a:p>
          </p:txBody>
        </p:sp>
        <p:sp>
          <p:nvSpPr>
            <p:cNvPr id="125" name="矩形 124"/>
            <p:cNvSpPr/>
            <p:nvPr/>
          </p:nvSpPr>
          <p:spPr>
            <a:xfrm>
              <a:off x="8450635" y="4925949"/>
              <a:ext cx="2014166" cy="623454"/>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Outer computation</a:t>
              </a:r>
              <a:endParaRPr lang="zh-CN" altLang="en-US" sz="1100" dirty="0"/>
            </a:p>
          </p:txBody>
        </p:sp>
        <p:cxnSp>
          <p:nvCxnSpPr>
            <p:cNvPr id="126" name="直接箭头连接符 125"/>
            <p:cNvCxnSpPr/>
            <p:nvPr/>
          </p:nvCxnSpPr>
          <p:spPr>
            <a:xfrm flipH="1">
              <a:off x="3075070" y="4028353"/>
              <a:ext cx="1" cy="8900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接箭头连接符 126"/>
            <p:cNvCxnSpPr/>
            <p:nvPr/>
          </p:nvCxnSpPr>
          <p:spPr>
            <a:xfrm flipV="1">
              <a:off x="10460671" y="4034431"/>
              <a:ext cx="0" cy="8777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49" name="直接箭头连接符 48"/>
          <p:cNvCxnSpPr/>
          <p:nvPr/>
        </p:nvCxnSpPr>
        <p:spPr>
          <a:xfrm>
            <a:off x="5055467" y="5235087"/>
            <a:ext cx="0" cy="38776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 name="音频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16261142"/>
      </p:ext>
    </p:extLst>
  </p:cSld>
  <p:clrMapOvr>
    <a:masterClrMapping/>
  </p:clrMapOvr>
  <mc:AlternateContent xmlns:mc="http://schemas.openxmlformats.org/markup-compatibility/2006" xmlns:p14="http://schemas.microsoft.com/office/powerpoint/2010/main">
    <mc:Choice Requires="p14">
      <p:transition spd="slow" p14:dur="2000" advTm="45493"/>
    </mc:Choice>
    <mc:Fallback xmlns="">
      <p:transition spd="slow" advTm="45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从核任务划分</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文本框 58"/>
          <p:cNvSpPr txBox="1"/>
          <p:nvPr/>
        </p:nvSpPr>
        <p:spPr>
          <a:xfrm>
            <a:off x="6456624" y="2209787"/>
            <a:ext cx="3587515" cy="2031325"/>
          </a:xfrm>
          <a:prstGeom prst="rect">
            <a:avLst/>
          </a:prstGeom>
          <a:noFill/>
        </p:spPr>
        <p:txBody>
          <a:bodyPr wrap="square" rtlCol="0">
            <a:spAutoFit/>
          </a:bodyPr>
          <a:lstStyle/>
          <a:p>
            <a:r>
              <a:rPr lang="zh-CN" altLang="en-US" dirty="0">
                <a:solidFill>
                  <a:schemeClr val="bg1"/>
                </a:solidFill>
              </a:rPr>
              <a:t>从核对</a:t>
            </a:r>
            <a:r>
              <a:rPr lang="en-US" altLang="zh-CN" dirty="0">
                <a:solidFill>
                  <a:schemeClr val="bg1"/>
                </a:solidFill>
              </a:rPr>
              <a:t>y</a:t>
            </a:r>
            <a:r>
              <a:rPr lang="zh-CN" altLang="en-US" dirty="0">
                <a:solidFill>
                  <a:schemeClr val="bg1"/>
                </a:solidFill>
              </a:rPr>
              <a:t>轴进行切分</a:t>
            </a:r>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每个从核处理一片</a:t>
            </a:r>
            <a:r>
              <a:rPr lang="en-US" altLang="zh-CN" dirty="0">
                <a:solidFill>
                  <a:schemeClr val="bg1"/>
                </a:solidFill>
              </a:rPr>
              <a:t>z-x</a:t>
            </a:r>
            <a:r>
              <a:rPr lang="zh-CN" altLang="en-US" dirty="0">
                <a:solidFill>
                  <a:schemeClr val="bg1"/>
                </a:solidFill>
              </a:rPr>
              <a:t>面</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Inner region </a:t>
            </a:r>
            <a:r>
              <a:rPr lang="zh-CN" altLang="en-US" dirty="0">
                <a:solidFill>
                  <a:schemeClr val="bg1"/>
                </a:solidFill>
              </a:rPr>
              <a:t>的 </a:t>
            </a:r>
            <a:r>
              <a:rPr lang="en-US" altLang="zh-CN" dirty="0">
                <a:solidFill>
                  <a:schemeClr val="bg1"/>
                </a:solidFill>
              </a:rPr>
              <a:t>Y </a:t>
            </a:r>
            <a:r>
              <a:rPr lang="zh-CN" altLang="en-US" dirty="0">
                <a:solidFill>
                  <a:schemeClr val="bg1"/>
                </a:solidFill>
              </a:rPr>
              <a:t>轴长为</a:t>
            </a:r>
            <a:r>
              <a:rPr lang="en-US" altLang="zh-CN" dirty="0">
                <a:solidFill>
                  <a:schemeClr val="bg1"/>
                </a:solidFill>
              </a:rPr>
              <a:t>126</a:t>
            </a:r>
          </a:p>
          <a:p>
            <a:endParaRPr lang="en-US" altLang="zh-CN" dirty="0">
              <a:solidFill>
                <a:schemeClr val="bg1"/>
              </a:solidFill>
            </a:endParaRPr>
          </a:p>
          <a:p>
            <a:r>
              <a:rPr lang="zh-CN" altLang="en-US" dirty="0">
                <a:solidFill>
                  <a:schemeClr val="bg1"/>
                </a:solidFill>
              </a:rPr>
              <a:t>只使用</a:t>
            </a:r>
            <a:r>
              <a:rPr lang="en-US" altLang="zh-CN" dirty="0">
                <a:solidFill>
                  <a:schemeClr val="bg1"/>
                </a:solidFill>
              </a:rPr>
              <a:t>63</a:t>
            </a:r>
            <a:r>
              <a:rPr lang="zh-CN" altLang="en-US" dirty="0">
                <a:solidFill>
                  <a:schemeClr val="bg1"/>
                </a:solidFill>
              </a:rPr>
              <a:t>个从核，分两次算完</a:t>
            </a:r>
            <a:endParaRPr lang="en-US" altLang="zh-CN" dirty="0">
              <a:solidFill>
                <a:schemeClr val="bg1"/>
              </a:solidFill>
            </a:endParaRPr>
          </a:p>
        </p:txBody>
      </p:sp>
      <p:grpSp>
        <p:nvGrpSpPr>
          <p:cNvPr id="2" name="组合 1"/>
          <p:cNvGrpSpPr/>
          <p:nvPr/>
        </p:nvGrpSpPr>
        <p:grpSpPr>
          <a:xfrm>
            <a:off x="1480808" y="1704717"/>
            <a:ext cx="4020055" cy="3396299"/>
            <a:chOff x="1480808" y="1704717"/>
            <a:chExt cx="4020055" cy="3396299"/>
          </a:xfrm>
        </p:grpSpPr>
        <p:sp>
          <p:nvSpPr>
            <p:cNvPr id="19" name="左大括号 18"/>
            <p:cNvSpPr/>
            <p:nvPr/>
          </p:nvSpPr>
          <p:spPr>
            <a:xfrm rot="2646461">
              <a:off x="2013811" y="1862795"/>
              <a:ext cx="116133" cy="444818"/>
            </a:xfrm>
            <a:prstGeom prst="leftBrace">
              <a:avLst>
                <a:gd name="adj1" fmla="val 8333"/>
                <a:gd name="adj2" fmla="val 49473"/>
              </a:avLst>
            </a:prstGeom>
            <a:noFill/>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bg1"/>
                </a:solidFill>
              </a:endParaRPr>
            </a:p>
          </p:txBody>
        </p:sp>
        <p:sp>
          <p:nvSpPr>
            <p:cNvPr id="20" name="文本框 19"/>
            <p:cNvSpPr txBox="1"/>
            <p:nvPr/>
          </p:nvSpPr>
          <p:spPr>
            <a:xfrm>
              <a:off x="1906062" y="1711618"/>
              <a:ext cx="687387" cy="276999"/>
            </a:xfrm>
            <a:prstGeom prst="rect">
              <a:avLst/>
            </a:prstGeom>
            <a:noFill/>
            <a:ln>
              <a:noFill/>
            </a:ln>
          </p:spPr>
          <p:txBody>
            <a:bodyPr wrap="square" rtlCol="0">
              <a:spAutoFit/>
            </a:bodyPr>
            <a:lstStyle/>
            <a:p>
              <a:r>
                <a:rPr lang="en-US" altLang="zh-CN" sz="1200" dirty="0">
                  <a:solidFill>
                    <a:schemeClr val="bg1"/>
                  </a:solidFill>
                </a:rPr>
                <a:t>126</a:t>
              </a:r>
              <a:endParaRPr lang="zh-CN" altLang="en-US" sz="1200" dirty="0">
                <a:solidFill>
                  <a:schemeClr val="bg1"/>
                </a:solidFill>
              </a:endParaRPr>
            </a:p>
          </p:txBody>
        </p:sp>
        <p:sp>
          <p:nvSpPr>
            <p:cNvPr id="22" name="箭头: 右 89"/>
            <p:cNvSpPr/>
            <p:nvPr/>
          </p:nvSpPr>
          <p:spPr>
            <a:xfrm rot="5400000">
              <a:off x="3088294" y="3566604"/>
              <a:ext cx="800624" cy="195373"/>
            </a:xfrm>
            <a:prstGeom prst="rightArrow">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1480808" y="2652667"/>
              <a:ext cx="687387" cy="276999"/>
            </a:xfrm>
            <a:prstGeom prst="rect">
              <a:avLst/>
            </a:prstGeom>
            <a:noFill/>
            <a:ln>
              <a:noFill/>
            </a:ln>
          </p:spPr>
          <p:txBody>
            <a:bodyPr wrap="square" rtlCol="0">
              <a:spAutoFit/>
            </a:bodyPr>
            <a:lstStyle/>
            <a:p>
              <a:r>
                <a:rPr lang="en-US" altLang="zh-CN" sz="1200" dirty="0">
                  <a:solidFill>
                    <a:schemeClr val="bg1"/>
                  </a:solidFill>
                </a:rPr>
                <a:t>126</a:t>
              </a:r>
              <a:endParaRPr lang="zh-CN" altLang="en-US" sz="1200" dirty="0">
                <a:solidFill>
                  <a:schemeClr val="bg1"/>
                </a:solidFill>
              </a:endParaRPr>
            </a:p>
          </p:txBody>
        </p:sp>
        <p:sp>
          <p:nvSpPr>
            <p:cNvPr id="37" name="文本框 36"/>
            <p:cNvSpPr txBox="1"/>
            <p:nvPr/>
          </p:nvSpPr>
          <p:spPr>
            <a:xfrm>
              <a:off x="1512336" y="4537129"/>
              <a:ext cx="687387" cy="276999"/>
            </a:xfrm>
            <a:prstGeom prst="rect">
              <a:avLst/>
            </a:prstGeom>
            <a:noFill/>
            <a:ln>
              <a:noFill/>
            </a:ln>
          </p:spPr>
          <p:txBody>
            <a:bodyPr wrap="square" rtlCol="0">
              <a:spAutoFit/>
            </a:bodyPr>
            <a:lstStyle/>
            <a:p>
              <a:r>
                <a:rPr lang="en-US" altLang="zh-CN" sz="1200" dirty="0">
                  <a:solidFill>
                    <a:schemeClr val="bg1"/>
                  </a:solidFill>
                </a:rPr>
                <a:t>126</a:t>
              </a:r>
              <a:endParaRPr lang="zh-CN" altLang="en-US" sz="1200" dirty="0">
                <a:solidFill>
                  <a:schemeClr val="bg1"/>
                </a:solidFill>
              </a:endParaRPr>
            </a:p>
          </p:txBody>
        </p:sp>
        <p:sp>
          <p:nvSpPr>
            <p:cNvPr id="38" name="文本框 37"/>
            <p:cNvSpPr txBox="1"/>
            <p:nvPr/>
          </p:nvSpPr>
          <p:spPr>
            <a:xfrm>
              <a:off x="3661474" y="2874407"/>
              <a:ext cx="687387" cy="276999"/>
            </a:xfrm>
            <a:prstGeom prst="rect">
              <a:avLst/>
            </a:prstGeom>
            <a:noFill/>
            <a:ln>
              <a:noFill/>
            </a:ln>
          </p:spPr>
          <p:txBody>
            <a:bodyPr wrap="square" rtlCol="0">
              <a:spAutoFit/>
            </a:bodyPr>
            <a:lstStyle/>
            <a:p>
              <a:r>
                <a:rPr lang="en-US" altLang="zh-CN" sz="1200" dirty="0">
                  <a:solidFill>
                    <a:schemeClr val="bg1"/>
                  </a:solidFill>
                </a:rPr>
                <a:t>512</a:t>
              </a:r>
              <a:endParaRPr lang="zh-CN" altLang="en-US" sz="1200" dirty="0">
                <a:solidFill>
                  <a:schemeClr val="bg1"/>
                </a:solidFill>
              </a:endParaRPr>
            </a:p>
          </p:txBody>
        </p:sp>
        <p:sp>
          <p:nvSpPr>
            <p:cNvPr id="39" name="文本框 38"/>
            <p:cNvSpPr txBox="1"/>
            <p:nvPr/>
          </p:nvSpPr>
          <p:spPr>
            <a:xfrm>
              <a:off x="1497596" y="3622809"/>
              <a:ext cx="687387" cy="276999"/>
            </a:xfrm>
            <a:prstGeom prst="rect">
              <a:avLst/>
            </a:prstGeom>
            <a:noFill/>
            <a:ln>
              <a:noFill/>
            </a:ln>
          </p:spPr>
          <p:txBody>
            <a:bodyPr wrap="square" rtlCol="0">
              <a:spAutoFit/>
            </a:bodyPr>
            <a:lstStyle/>
            <a:p>
              <a:r>
                <a:rPr lang="en-US" altLang="zh-CN" sz="1200" dirty="0">
                  <a:solidFill>
                    <a:schemeClr val="bg1"/>
                  </a:solidFill>
                </a:rPr>
                <a:t>1</a:t>
              </a:r>
              <a:endParaRPr lang="zh-CN" altLang="en-US" sz="1200" dirty="0">
                <a:solidFill>
                  <a:schemeClr val="bg1"/>
                </a:solidFill>
              </a:endParaRPr>
            </a:p>
          </p:txBody>
        </p:sp>
        <p:cxnSp>
          <p:nvCxnSpPr>
            <p:cNvPr id="40" name="直接箭头连接符 39"/>
            <p:cNvCxnSpPr/>
            <p:nvPr/>
          </p:nvCxnSpPr>
          <p:spPr>
            <a:xfrm>
              <a:off x="1698292" y="3881102"/>
              <a:ext cx="239710" cy="280540"/>
            </a:xfrm>
            <a:prstGeom prst="straightConnector1">
              <a:avLst/>
            </a:prstGeom>
            <a:noFill/>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1854360" y="1731125"/>
              <a:ext cx="389299" cy="276999"/>
            </a:xfrm>
            <a:prstGeom prst="rect">
              <a:avLst/>
            </a:prstGeom>
            <a:noFill/>
          </p:spPr>
          <p:txBody>
            <a:bodyPr wrap="square" rtlCol="0">
              <a:spAutoFit/>
            </a:bodyPr>
            <a:lstStyle/>
            <a:p>
              <a:r>
                <a:rPr lang="en-US" altLang="zh-CN" sz="1200" dirty="0"/>
                <a:t>y</a:t>
              </a:r>
              <a:endParaRPr lang="zh-CN" altLang="en-US" sz="1200" dirty="0"/>
            </a:p>
          </p:txBody>
        </p:sp>
        <p:sp>
          <p:nvSpPr>
            <p:cNvPr id="42" name="文本框 41"/>
            <p:cNvSpPr txBox="1"/>
            <p:nvPr/>
          </p:nvSpPr>
          <p:spPr>
            <a:xfrm>
              <a:off x="1623498" y="2439449"/>
              <a:ext cx="389299" cy="276999"/>
            </a:xfrm>
            <a:prstGeom prst="rect">
              <a:avLst/>
            </a:prstGeom>
            <a:noFill/>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57" name="文本框 56"/>
            <p:cNvSpPr txBox="1"/>
            <p:nvPr/>
          </p:nvSpPr>
          <p:spPr>
            <a:xfrm>
              <a:off x="1773208" y="1704717"/>
              <a:ext cx="389299" cy="276999"/>
            </a:xfrm>
            <a:prstGeom prst="rect">
              <a:avLst/>
            </a:prstGeom>
            <a:noFill/>
            <a:ln>
              <a:noFill/>
            </a:ln>
          </p:spPr>
          <p:txBody>
            <a:bodyPr wrap="square" rtlCol="0">
              <a:spAutoFit/>
            </a:bodyPr>
            <a:lstStyle/>
            <a:p>
              <a:r>
                <a:rPr lang="en-US" altLang="zh-CN" sz="1200" dirty="0">
                  <a:solidFill>
                    <a:schemeClr val="bg1"/>
                  </a:solidFill>
                </a:rPr>
                <a:t>y</a:t>
              </a:r>
              <a:endParaRPr lang="zh-CN" altLang="en-US" sz="1200" dirty="0">
                <a:solidFill>
                  <a:schemeClr val="bg1"/>
                </a:solidFill>
              </a:endParaRPr>
            </a:p>
          </p:txBody>
        </p:sp>
        <p:sp>
          <p:nvSpPr>
            <p:cNvPr id="60" name="文本框 59"/>
            <p:cNvSpPr txBox="1"/>
            <p:nvPr/>
          </p:nvSpPr>
          <p:spPr>
            <a:xfrm>
              <a:off x="1659710" y="4326246"/>
              <a:ext cx="389299" cy="276999"/>
            </a:xfrm>
            <a:prstGeom prst="rect">
              <a:avLst/>
            </a:prstGeom>
            <a:noFill/>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61" name="文本框 60"/>
            <p:cNvSpPr txBox="1"/>
            <p:nvPr/>
          </p:nvSpPr>
          <p:spPr>
            <a:xfrm>
              <a:off x="3446944" y="2879175"/>
              <a:ext cx="389299" cy="276999"/>
            </a:xfrm>
            <a:prstGeom prst="rect">
              <a:avLst/>
            </a:prstGeom>
            <a:noFill/>
          </p:spPr>
          <p:txBody>
            <a:bodyPr wrap="square" rtlCol="0">
              <a:spAutoFit/>
            </a:bodyPr>
            <a:lstStyle/>
            <a:p>
              <a:r>
                <a:rPr lang="en-US" altLang="zh-CN" sz="1200" dirty="0">
                  <a:solidFill>
                    <a:schemeClr val="bg1"/>
                  </a:solidFill>
                </a:rPr>
                <a:t>x</a:t>
              </a:r>
              <a:endParaRPr lang="zh-CN" altLang="en-US" sz="1200" dirty="0">
                <a:solidFill>
                  <a:schemeClr val="bg1"/>
                </a:solidFill>
              </a:endParaRPr>
            </a:p>
          </p:txBody>
        </p:sp>
        <p:sp>
          <p:nvSpPr>
            <p:cNvPr id="43" name="立方体 42"/>
            <p:cNvSpPr/>
            <p:nvPr/>
          </p:nvSpPr>
          <p:spPr>
            <a:xfrm>
              <a:off x="1943278" y="1972946"/>
              <a:ext cx="3557585" cy="1203178"/>
            </a:xfrm>
            <a:prstGeom prst="cub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2199723" y="2024632"/>
              <a:ext cx="3224131" cy="10021"/>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5423854" y="2051929"/>
              <a:ext cx="0" cy="915190"/>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029529" y="2207870"/>
              <a:ext cx="3224131" cy="10021"/>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254928" y="2236216"/>
              <a:ext cx="0" cy="915190"/>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2190638" y="2034653"/>
              <a:ext cx="126920" cy="147090"/>
            </a:xfrm>
            <a:prstGeom prst="line">
              <a:avLst/>
            </a:prstGeom>
            <a:noFill/>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V="1">
              <a:off x="5097485" y="2051929"/>
              <a:ext cx="126920" cy="147090"/>
            </a:xfrm>
            <a:prstGeom prst="line">
              <a:avLst/>
            </a:prstGeom>
            <a:noFill/>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a:off x="1904638" y="4188058"/>
              <a:ext cx="3388224" cy="912958"/>
              <a:chOff x="1994395" y="4172153"/>
              <a:chExt cx="3388224" cy="912958"/>
            </a:xfrm>
          </p:grpSpPr>
          <p:cxnSp>
            <p:nvCxnSpPr>
              <p:cNvPr id="26" name="直接连接符 25"/>
              <p:cNvCxnSpPr/>
              <p:nvPr/>
            </p:nvCxnSpPr>
            <p:spPr>
              <a:xfrm>
                <a:off x="2012797" y="4220650"/>
                <a:ext cx="3326507" cy="0"/>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2016395" y="4223267"/>
                <a:ext cx="0" cy="857334"/>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994395" y="5085111"/>
                <a:ext cx="3349364" cy="0"/>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5339304" y="4221951"/>
                <a:ext cx="0" cy="857334"/>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057219" y="4173973"/>
                <a:ext cx="3325400" cy="0"/>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382619" y="4174578"/>
                <a:ext cx="0" cy="857334"/>
              </a:xfrm>
              <a:prstGeom prst="line">
                <a:avLst/>
              </a:prstGeom>
              <a:noFill/>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2011549" y="4172153"/>
                <a:ext cx="48461" cy="50241"/>
              </a:xfrm>
              <a:prstGeom prst="line">
                <a:avLst/>
              </a:prstGeom>
              <a:noFill/>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5334158" y="4172153"/>
                <a:ext cx="48461" cy="50241"/>
              </a:xfrm>
              <a:prstGeom prst="line">
                <a:avLst/>
              </a:prstGeom>
              <a:noFill/>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5334158" y="5025206"/>
                <a:ext cx="48461" cy="50241"/>
              </a:xfrm>
              <a:prstGeom prst="line">
                <a:avLst/>
              </a:prstGeom>
              <a:noFill/>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grpSp>
      </p:grpSp>
      <p:pic>
        <p:nvPicPr>
          <p:cNvPr id="18" name="音频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81519399"/>
      </p:ext>
    </p:extLst>
  </p:cSld>
  <p:clrMapOvr>
    <a:masterClrMapping/>
  </p:clrMapOvr>
  <mc:AlternateContent xmlns:mc="http://schemas.openxmlformats.org/markup-compatibility/2006" xmlns:p14="http://schemas.microsoft.com/office/powerpoint/2010/main">
    <mc:Choice Requires="p14">
      <p:transition spd="slow" p14:dur="2000" advTm="16152"/>
    </mc:Choice>
    <mc:Fallback xmlns="">
      <p:transition spd="slow" advTm="16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46">
            <a:extLst>
              <a:ext uri="{FF2B5EF4-FFF2-40B4-BE49-F238E27FC236}">
                <a16:creationId xmlns:a16="http://schemas.microsoft.com/office/drawing/2014/main" id="{F4CE7CA1-A453-4B47-8B61-6D38DE82C459}"/>
              </a:ext>
            </a:extLst>
          </p:cNvPr>
          <p:cNvSpPr>
            <a:spLocks noChangeArrowheads="1"/>
          </p:cNvSpPr>
          <p:nvPr/>
        </p:nvSpPr>
        <p:spPr bwMode="auto">
          <a:xfrm>
            <a:off x="1665288" y="321508"/>
            <a:ext cx="87757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3600" b="1" dirty="0">
                <a:solidFill>
                  <a:schemeClr val="bg1"/>
                </a:solidFill>
                <a:latin typeface="微软雅黑" panose="020B0503020204020204" pitchFamily="34" charset="-122"/>
                <a:ea typeface="微软雅黑" panose="020B0503020204020204" pitchFamily="34" charset="-122"/>
              </a:rPr>
              <a:t>DMA</a:t>
            </a:r>
            <a:r>
              <a:rPr lang="zh-CN" altLang="en-US" sz="3600" b="1" dirty="0">
                <a:solidFill>
                  <a:schemeClr val="bg1"/>
                </a:solidFill>
                <a:latin typeface="微软雅黑" panose="020B0503020204020204" pitchFamily="34" charset="-122"/>
                <a:ea typeface="微软雅黑" panose="020B0503020204020204" pitchFamily="34" charset="-122"/>
              </a:rPr>
              <a:t>数据预取</a:t>
            </a:r>
          </a:p>
        </p:txBody>
      </p:sp>
      <p:sp>
        <p:nvSpPr>
          <p:cNvPr id="9" name="直接连接符 48">
            <a:extLst>
              <a:ext uri="{FF2B5EF4-FFF2-40B4-BE49-F238E27FC236}">
                <a16:creationId xmlns:a16="http://schemas.microsoft.com/office/drawing/2014/main" id="{6D066DB6-5432-0347-8B9A-B24C51292862}"/>
              </a:ext>
            </a:extLst>
          </p:cNvPr>
          <p:cNvSpPr>
            <a:spLocks noChangeShapeType="1"/>
          </p:cNvSpPr>
          <p:nvPr/>
        </p:nvSpPr>
        <p:spPr bwMode="auto">
          <a:xfrm>
            <a:off x="1141413" y="948571"/>
            <a:ext cx="11031537" cy="0"/>
          </a:xfrm>
          <a:prstGeom prst="line">
            <a:avLst/>
          </a:prstGeom>
          <a:noFill/>
          <a:ln w="6350" cap="flat" cmpd="sng">
            <a:solidFill>
              <a:schemeClr val="accent6">
                <a:lumMod val="60000"/>
                <a:lumOff val="40000"/>
              </a:schemeClr>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67" name="组合 66"/>
          <p:cNvGrpSpPr/>
          <p:nvPr/>
        </p:nvGrpSpPr>
        <p:grpSpPr>
          <a:xfrm>
            <a:off x="2216398" y="1297837"/>
            <a:ext cx="7705137" cy="2787121"/>
            <a:chOff x="747016" y="1488355"/>
            <a:chExt cx="7705137" cy="2787121"/>
          </a:xfrm>
        </p:grpSpPr>
        <p:grpSp>
          <p:nvGrpSpPr>
            <p:cNvPr id="2" name="组合 1"/>
            <p:cNvGrpSpPr/>
            <p:nvPr/>
          </p:nvGrpSpPr>
          <p:grpSpPr>
            <a:xfrm>
              <a:off x="747016" y="1488355"/>
              <a:ext cx="7705137" cy="2787121"/>
              <a:chOff x="333101" y="1785275"/>
              <a:chExt cx="12426543" cy="4494960"/>
            </a:xfrm>
          </p:grpSpPr>
          <p:cxnSp>
            <p:nvCxnSpPr>
              <p:cNvPr id="4" name="直接连接符 3"/>
              <p:cNvCxnSpPr/>
              <p:nvPr/>
            </p:nvCxnSpPr>
            <p:spPr>
              <a:xfrm>
                <a:off x="1025619" y="2578831"/>
                <a:ext cx="435495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030330" y="2582256"/>
                <a:ext cx="0" cy="11223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030330" y="3710555"/>
                <a:ext cx="43560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380578" y="2580534"/>
                <a:ext cx="0" cy="11223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020331" y="2938886"/>
                <a:ext cx="4353509"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437284" y="2518515"/>
                <a:ext cx="0" cy="11223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1023985" y="2515340"/>
                <a:ext cx="63444" cy="65774"/>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5373840" y="2515340"/>
                <a:ext cx="63444" cy="65774"/>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5380578" y="3642930"/>
                <a:ext cx="63444" cy="65774"/>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33101" y="2846275"/>
                <a:ext cx="899904" cy="446733"/>
              </a:xfrm>
              <a:prstGeom prst="rect">
                <a:avLst/>
              </a:prstGeom>
              <a:noFill/>
            </p:spPr>
            <p:txBody>
              <a:bodyPr wrap="square" rtlCol="0">
                <a:spAutoFit/>
              </a:bodyPr>
              <a:lstStyle/>
              <a:p>
                <a:r>
                  <a:rPr lang="en-US" altLang="zh-CN" sz="1200" dirty="0">
                    <a:solidFill>
                      <a:schemeClr val="bg1"/>
                    </a:solidFill>
                  </a:rPr>
                  <a:t>126</a:t>
                </a:r>
                <a:endParaRPr lang="zh-CN" altLang="en-US" sz="1200" dirty="0">
                  <a:solidFill>
                    <a:schemeClr val="bg1"/>
                  </a:solidFill>
                </a:endParaRPr>
              </a:p>
            </p:txBody>
          </p:sp>
          <p:sp>
            <p:nvSpPr>
              <p:cNvPr id="16" name="文本框 15"/>
              <p:cNvSpPr txBox="1"/>
              <p:nvPr/>
            </p:nvSpPr>
            <p:spPr>
              <a:xfrm>
                <a:off x="2849327" y="3745778"/>
                <a:ext cx="899904" cy="446733"/>
              </a:xfrm>
              <a:prstGeom prst="rect">
                <a:avLst/>
              </a:prstGeom>
              <a:noFill/>
            </p:spPr>
            <p:txBody>
              <a:bodyPr wrap="square" rtlCol="0">
                <a:spAutoFit/>
              </a:bodyPr>
              <a:lstStyle/>
              <a:p>
                <a:r>
                  <a:rPr lang="en-US" altLang="zh-CN" sz="1200" dirty="0">
                    <a:solidFill>
                      <a:schemeClr val="bg1"/>
                    </a:solidFill>
                  </a:rPr>
                  <a:t>512</a:t>
                </a:r>
                <a:endParaRPr lang="zh-CN" altLang="en-US" sz="1200" dirty="0">
                  <a:solidFill>
                    <a:schemeClr val="bg1"/>
                  </a:solidFill>
                </a:endParaRPr>
              </a:p>
            </p:txBody>
          </p:sp>
          <p:sp>
            <p:nvSpPr>
              <p:cNvPr id="17" name="文本框 16"/>
              <p:cNvSpPr txBox="1"/>
              <p:nvPr/>
            </p:nvSpPr>
            <p:spPr>
              <a:xfrm>
                <a:off x="377271" y="1785275"/>
                <a:ext cx="899904" cy="446733"/>
              </a:xfrm>
              <a:prstGeom prst="rect">
                <a:avLst/>
              </a:prstGeom>
              <a:noFill/>
            </p:spPr>
            <p:txBody>
              <a:bodyPr wrap="square" rtlCol="0">
                <a:spAutoFit/>
              </a:bodyPr>
              <a:lstStyle/>
              <a:p>
                <a:r>
                  <a:rPr lang="en-US" altLang="zh-CN" sz="1200" dirty="0">
                    <a:solidFill>
                      <a:schemeClr val="bg1"/>
                    </a:solidFill>
                  </a:rPr>
                  <a:t>1</a:t>
                </a:r>
                <a:endParaRPr lang="zh-CN" altLang="en-US" sz="1200" dirty="0">
                  <a:solidFill>
                    <a:schemeClr val="bg1"/>
                  </a:solidFill>
                </a:endParaRPr>
              </a:p>
            </p:txBody>
          </p:sp>
          <p:cxnSp>
            <p:nvCxnSpPr>
              <p:cNvPr id="18" name="直接连接符 17"/>
              <p:cNvCxnSpPr/>
              <p:nvPr/>
            </p:nvCxnSpPr>
            <p:spPr>
              <a:xfrm>
                <a:off x="1030330" y="3234161"/>
                <a:ext cx="4353509"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087429" y="2515340"/>
                <a:ext cx="4347067"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5380578" y="2495551"/>
                <a:ext cx="944022" cy="443335"/>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386410" y="3234161"/>
                <a:ext cx="938190" cy="242948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a:off x="716509" y="2167272"/>
                <a:ext cx="313821" cy="367274"/>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6336494" y="2483628"/>
                <a:ext cx="5676063" cy="3191935"/>
              </a:xfrm>
              <a:prstGeom prst="rect">
                <a:avLst/>
              </a:prstGeom>
              <a:no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4" name="文本框 23"/>
              <p:cNvSpPr txBox="1"/>
              <p:nvPr/>
            </p:nvSpPr>
            <p:spPr>
              <a:xfrm>
                <a:off x="7131681" y="5689211"/>
                <a:ext cx="4256573" cy="446733"/>
              </a:xfrm>
              <a:prstGeom prst="rect">
                <a:avLst/>
              </a:prstGeom>
              <a:noFill/>
            </p:spPr>
            <p:txBody>
              <a:bodyPr wrap="square" rtlCol="0">
                <a:spAutoFit/>
              </a:bodyPr>
              <a:lstStyle/>
              <a:p>
                <a:r>
                  <a:rPr lang="en-US" altLang="zh-CN" sz="1200" dirty="0">
                    <a:solidFill>
                      <a:schemeClr val="bg1"/>
                    </a:solidFill>
                  </a:rPr>
                  <a:t>step1</a:t>
                </a:r>
                <a:endParaRPr lang="zh-CN" altLang="en-US" sz="1200" dirty="0">
                  <a:solidFill>
                    <a:schemeClr val="bg1"/>
                  </a:solidFill>
                </a:endParaRPr>
              </a:p>
            </p:txBody>
          </p:sp>
          <p:sp>
            <p:nvSpPr>
              <p:cNvPr id="25" name="文本框 24"/>
              <p:cNvSpPr txBox="1"/>
              <p:nvPr/>
            </p:nvSpPr>
            <p:spPr>
              <a:xfrm>
                <a:off x="8842983" y="5719105"/>
                <a:ext cx="2743492" cy="446733"/>
              </a:xfrm>
              <a:prstGeom prst="rect">
                <a:avLst/>
              </a:prstGeom>
              <a:noFill/>
            </p:spPr>
            <p:txBody>
              <a:bodyPr wrap="square" rtlCol="0">
                <a:spAutoFit/>
              </a:bodyPr>
              <a:lstStyle/>
              <a:p>
                <a:r>
                  <a:rPr lang="en-US" altLang="zh-CN" sz="1200" dirty="0">
                    <a:solidFill>
                      <a:schemeClr val="bg1"/>
                    </a:solidFill>
                  </a:rPr>
                  <a:t>step2</a:t>
                </a:r>
                <a:endParaRPr lang="zh-CN" altLang="en-US" sz="1200" dirty="0">
                  <a:solidFill>
                    <a:schemeClr val="bg1"/>
                  </a:solidFill>
                </a:endParaRPr>
              </a:p>
            </p:txBody>
          </p:sp>
          <p:sp>
            <p:nvSpPr>
              <p:cNvPr id="26" name="文本框 25"/>
              <p:cNvSpPr txBox="1"/>
              <p:nvPr/>
            </p:nvSpPr>
            <p:spPr>
              <a:xfrm>
                <a:off x="10651296" y="5719104"/>
                <a:ext cx="2108348" cy="446733"/>
              </a:xfrm>
              <a:prstGeom prst="rect">
                <a:avLst/>
              </a:prstGeom>
              <a:noFill/>
            </p:spPr>
            <p:txBody>
              <a:bodyPr wrap="square" rtlCol="0">
                <a:spAutoFit/>
              </a:bodyPr>
              <a:lstStyle/>
              <a:p>
                <a:r>
                  <a:rPr lang="en-US" altLang="zh-CN" sz="1200" dirty="0">
                    <a:solidFill>
                      <a:schemeClr val="bg1"/>
                    </a:solidFill>
                  </a:rPr>
                  <a:t>step3</a:t>
                </a:r>
                <a:endParaRPr lang="zh-CN" altLang="en-US" sz="1200" dirty="0">
                  <a:solidFill>
                    <a:schemeClr val="bg1"/>
                  </a:solidFill>
                </a:endParaRPr>
              </a:p>
            </p:txBody>
          </p:sp>
          <p:sp>
            <p:nvSpPr>
              <p:cNvPr id="27" name="矩形 26"/>
              <p:cNvSpPr/>
              <p:nvPr/>
            </p:nvSpPr>
            <p:spPr>
              <a:xfrm>
                <a:off x="6905068" y="3032594"/>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6905068" y="3409487"/>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6905068" y="3786378"/>
                <a:ext cx="1411975" cy="171449"/>
              </a:xfrm>
              <a:prstGeom prst="rect">
                <a:avLst/>
              </a:prstGeom>
              <a:pattFill prst="wdUpDiag">
                <a:fgClr>
                  <a:srgbClr val="00B0F0"/>
                </a:fgClr>
                <a:bgClr>
                  <a:schemeClr val="bg1"/>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0" name="直接箭头连接符 29"/>
              <p:cNvCxnSpPr/>
              <p:nvPr/>
            </p:nvCxnSpPr>
            <p:spPr>
              <a:xfrm>
                <a:off x="1042245" y="3718183"/>
                <a:ext cx="885552" cy="0"/>
              </a:xfrm>
              <a:prstGeom prst="straightConnector1">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1268451" y="3692638"/>
                <a:ext cx="534009" cy="446733"/>
              </a:xfrm>
              <a:prstGeom prst="rect">
                <a:avLst/>
              </a:prstGeom>
              <a:noFill/>
            </p:spPr>
            <p:txBody>
              <a:bodyPr wrap="square" rtlCol="0">
                <a:spAutoFit/>
              </a:bodyPr>
              <a:lstStyle/>
              <a:p>
                <a:r>
                  <a:rPr lang="en-US" altLang="zh-CN" sz="1200" dirty="0">
                    <a:solidFill>
                      <a:schemeClr val="bg1"/>
                    </a:solidFill>
                  </a:rPr>
                  <a:t>X</a:t>
                </a:r>
                <a:endParaRPr lang="zh-CN" altLang="en-US" sz="1200" dirty="0">
                  <a:solidFill>
                    <a:schemeClr val="bg1"/>
                  </a:solidFill>
                </a:endParaRPr>
              </a:p>
            </p:txBody>
          </p:sp>
          <p:sp>
            <p:nvSpPr>
              <p:cNvPr id="33" name="文本框 32"/>
              <p:cNvSpPr txBox="1"/>
              <p:nvPr/>
            </p:nvSpPr>
            <p:spPr>
              <a:xfrm>
                <a:off x="408319" y="3093189"/>
                <a:ext cx="534009" cy="446733"/>
              </a:xfrm>
              <a:prstGeom prst="rect">
                <a:avLst/>
              </a:prstGeom>
              <a:noFill/>
            </p:spPr>
            <p:txBody>
              <a:bodyPr wrap="square" rtlCol="0">
                <a:spAutoFit/>
              </a:bodyPr>
              <a:lstStyle/>
              <a:p>
                <a:r>
                  <a:rPr lang="en-US" altLang="zh-CN" sz="1200" dirty="0">
                    <a:solidFill>
                      <a:schemeClr val="bg1"/>
                    </a:solidFill>
                  </a:rPr>
                  <a:t>Z</a:t>
                </a:r>
                <a:endParaRPr lang="zh-CN" altLang="en-US" sz="1200" dirty="0">
                  <a:solidFill>
                    <a:schemeClr val="bg1"/>
                  </a:solidFill>
                </a:endParaRPr>
              </a:p>
            </p:txBody>
          </p:sp>
          <p:sp>
            <p:nvSpPr>
              <p:cNvPr id="34" name="矩形 33"/>
              <p:cNvSpPr/>
              <p:nvPr/>
            </p:nvSpPr>
            <p:spPr>
              <a:xfrm>
                <a:off x="6905068" y="4163270"/>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6905068" y="4540163"/>
                <a:ext cx="1411975" cy="171449"/>
              </a:xfrm>
              <a:prstGeom prst="rect">
                <a:avLst/>
              </a:prstGeom>
              <a:solidFill>
                <a:schemeClr val="accent4">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35"/>
              <p:cNvSpPr/>
              <p:nvPr/>
            </p:nvSpPr>
            <p:spPr>
              <a:xfrm>
                <a:off x="6905068" y="4917054"/>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6905068" y="5287685"/>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37"/>
              <p:cNvSpPr/>
              <p:nvPr/>
            </p:nvSpPr>
            <p:spPr>
              <a:xfrm>
                <a:off x="8599281" y="3032594"/>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599281" y="3409487"/>
                <a:ext cx="1411975" cy="171449"/>
              </a:xfrm>
              <a:prstGeom prst="rect">
                <a:avLst/>
              </a:prstGeom>
              <a:pattFill prst="wdUpDiag">
                <a:fgClr>
                  <a:srgbClr val="00B0F0"/>
                </a:fgClr>
                <a:bgClr>
                  <a:schemeClr val="bg1"/>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8599281" y="3786378"/>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8599281" y="4163270"/>
                <a:ext cx="1411975" cy="171449"/>
              </a:xfrm>
              <a:prstGeom prst="rect">
                <a:avLst/>
              </a:prstGeom>
              <a:solidFill>
                <a:schemeClr val="accent4">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8599281" y="4540163"/>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8599281" y="4917054"/>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8599281" y="5287685"/>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10293496" y="3034749"/>
                <a:ext cx="1411975" cy="171449"/>
              </a:xfrm>
              <a:prstGeom prst="rect">
                <a:avLst/>
              </a:prstGeom>
              <a:pattFill prst="wdUpDiag">
                <a:fgClr>
                  <a:srgbClr val="00B0F0"/>
                </a:fgClr>
                <a:bgClr>
                  <a:schemeClr val="bg1"/>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矩形 45"/>
              <p:cNvSpPr/>
              <p:nvPr/>
            </p:nvSpPr>
            <p:spPr>
              <a:xfrm>
                <a:off x="10293496" y="3411640"/>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10293496" y="3788532"/>
                <a:ext cx="1411975" cy="171449"/>
              </a:xfrm>
              <a:prstGeom prst="rect">
                <a:avLst/>
              </a:prstGeom>
              <a:solidFill>
                <a:schemeClr val="accent4">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10293496" y="4165425"/>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9" name="矩形 48"/>
              <p:cNvSpPr/>
              <p:nvPr/>
            </p:nvSpPr>
            <p:spPr>
              <a:xfrm>
                <a:off x="10293496" y="4542316"/>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10293496" y="4919208"/>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50"/>
              <p:cNvSpPr/>
              <p:nvPr/>
            </p:nvSpPr>
            <p:spPr>
              <a:xfrm>
                <a:off x="10293496" y="5289840"/>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6905068" y="2695085"/>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8599281" y="2695085"/>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10293496" y="2697240"/>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972412" y="4808752"/>
                <a:ext cx="1411975" cy="17144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矩形 55"/>
              <p:cNvSpPr/>
              <p:nvPr/>
            </p:nvSpPr>
            <p:spPr>
              <a:xfrm>
                <a:off x="970824" y="5182382"/>
                <a:ext cx="1411975" cy="171449"/>
              </a:xfrm>
              <a:prstGeom prst="rect">
                <a:avLst/>
              </a:prstGeom>
              <a:solidFill>
                <a:srgbClr val="00B0F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矩形 56"/>
              <p:cNvSpPr/>
              <p:nvPr/>
            </p:nvSpPr>
            <p:spPr>
              <a:xfrm>
                <a:off x="970824" y="5551998"/>
                <a:ext cx="1411975" cy="171449"/>
              </a:xfrm>
              <a:prstGeom prst="rect">
                <a:avLst/>
              </a:prstGeom>
              <a:solidFill>
                <a:schemeClr val="accent4">
                  <a:lumMod val="7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矩形 57"/>
              <p:cNvSpPr/>
              <p:nvPr/>
            </p:nvSpPr>
            <p:spPr>
              <a:xfrm>
                <a:off x="970822" y="5924118"/>
                <a:ext cx="1411975" cy="171449"/>
              </a:xfrm>
              <a:prstGeom prst="rect">
                <a:avLst/>
              </a:prstGeom>
              <a:pattFill prst="wdUpDiag">
                <a:fgClr>
                  <a:srgbClr val="00B0F0"/>
                </a:fgClr>
                <a:bgClr>
                  <a:schemeClr val="bg1"/>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文本框 58"/>
              <p:cNvSpPr txBox="1"/>
              <p:nvPr/>
            </p:nvSpPr>
            <p:spPr>
              <a:xfrm>
                <a:off x="2639420" y="4545669"/>
                <a:ext cx="2189003" cy="595644"/>
              </a:xfrm>
              <a:prstGeom prst="rect">
                <a:avLst/>
              </a:prstGeom>
              <a:noFill/>
            </p:spPr>
            <p:txBody>
              <a:bodyPr wrap="square" rtlCol="0">
                <a:spAutoFit/>
              </a:bodyPr>
              <a:lstStyle/>
              <a:p>
                <a:r>
                  <a:rPr lang="en-US" altLang="zh-CN" sz="1200" dirty="0">
                    <a:solidFill>
                      <a:schemeClr val="bg1"/>
                    </a:solidFill>
                  </a:rPr>
                  <a:t>Unused</a:t>
                </a:r>
                <a:r>
                  <a:rPr lang="en-US" altLang="zh-CN" dirty="0">
                    <a:solidFill>
                      <a:schemeClr val="bg1"/>
                    </a:solidFill>
                  </a:rPr>
                  <a:t> </a:t>
                </a:r>
                <a:r>
                  <a:rPr lang="en-US" altLang="zh-CN" sz="1200" dirty="0">
                    <a:solidFill>
                      <a:schemeClr val="bg1"/>
                    </a:solidFill>
                  </a:rPr>
                  <a:t>plane</a:t>
                </a:r>
                <a:endParaRPr lang="zh-CN" altLang="en-US" sz="1200" dirty="0">
                  <a:solidFill>
                    <a:schemeClr val="bg1"/>
                  </a:solidFill>
                </a:endParaRPr>
              </a:p>
            </p:txBody>
          </p:sp>
          <p:sp>
            <p:nvSpPr>
              <p:cNvPr id="60" name="文本框 59"/>
              <p:cNvSpPr txBox="1"/>
              <p:nvPr/>
            </p:nvSpPr>
            <p:spPr>
              <a:xfrm>
                <a:off x="2636975" y="5038601"/>
                <a:ext cx="3572134" cy="446733"/>
              </a:xfrm>
              <a:prstGeom prst="rect">
                <a:avLst/>
              </a:prstGeom>
              <a:noFill/>
            </p:spPr>
            <p:txBody>
              <a:bodyPr wrap="square" rtlCol="0">
                <a:spAutoFit/>
              </a:bodyPr>
              <a:lstStyle/>
              <a:p>
                <a:r>
                  <a:rPr lang="en-US" altLang="zh-CN" sz="1200" dirty="0">
                    <a:solidFill>
                      <a:schemeClr val="bg1"/>
                    </a:solidFill>
                  </a:rPr>
                  <a:t>Dependent plane</a:t>
                </a:r>
                <a:endParaRPr lang="zh-CN" altLang="en-US" sz="1200" dirty="0">
                  <a:solidFill>
                    <a:schemeClr val="bg1"/>
                  </a:solidFill>
                </a:endParaRPr>
              </a:p>
            </p:txBody>
          </p:sp>
          <p:sp>
            <p:nvSpPr>
              <p:cNvPr id="61" name="文本框 60"/>
              <p:cNvSpPr txBox="1"/>
              <p:nvPr/>
            </p:nvSpPr>
            <p:spPr>
              <a:xfrm>
                <a:off x="2645829" y="5417876"/>
                <a:ext cx="5016482" cy="446733"/>
              </a:xfrm>
              <a:prstGeom prst="rect">
                <a:avLst/>
              </a:prstGeom>
              <a:noFill/>
            </p:spPr>
            <p:txBody>
              <a:bodyPr wrap="square" rtlCol="0">
                <a:spAutoFit/>
              </a:bodyPr>
              <a:lstStyle/>
              <a:p>
                <a:r>
                  <a:rPr lang="en-US" altLang="zh-CN" sz="1200" dirty="0">
                    <a:solidFill>
                      <a:schemeClr val="bg1"/>
                    </a:solidFill>
                  </a:rPr>
                  <a:t>Current computing plane</a:t>
                </a:r>
                <a:endParaRPr lang="zh-CN" altLang="en-US" sz="1200" dirty="0">
                  <a:solidFill>
                    <a:schemeClr val="bg1"/>
                  </a:solidFill>
                </a:endParaRPr>
              </a:p>
            </p:txBody>
          </p:sp>
          <p:sp>
            <p:nvSpPr>
              <p:cNvPr id="62" name="文本框 61"/>
              <p:cNvSpPr txBox="1"/>
              <p:nvPr/>
            </p:nvSpPr>
            <p:spPr>
              <a:xfrm>
                <a:off x="2654730" y="5776910"/>
                <a:ext cx="2718936" cy="446733"/>
              </a:xfrm>
              <a:prstGeom prst="rect">
                <a:avLst/>
              </a:prstGeom>
              <a:noFill/>
            </p:spPr>
            <p:txBody>
              <a:bodyPr wrap="square" rtlCol="0">
                <a:spAutoFit/>
              </a:bodyPr>
              <a:lstStyle/>
              <a:p>
                <a:r>
                  <a:rPr lang="en-US" altLang="zh-CN" sz="1200" dirty="0">
                    <a:solidFill>
                      <a:schemeClr val="bg1"/>
                    </a:solidFill>
                  </a:rPr>
                  <a:t>Prefetching plane</a:t>
                </a:r>
                <a:endParaRPr lang="zh-CN" altLang="en-US" sz="1200" dirty="0">
                  <a:solidFill>
                    <a:schemeClr val="bg1"/>
                  </a:solidFill>
                </a:endParaRPr>
              </a:p>
            </p:txBody>
          </p:sp>
          <p:sp>
            <p:nvSpPr>
              <p:cNvPr id="63" name="矩形 62"/>
              <p:cNvSpPr/>
              <p:nvPr/>
            </p:nvSpPr>
            <p:spPr>
              <a:xfrm>
                <a:off x="775520" y="4638035"/>
                <a:ext cx="4829879" cy="1642200"/>
              </a:xfrm>
              <a:prstGeom prst="rect">
                <a:avLst/>
              </a:prstGeom>
              <a:noFill/>
              <a:ln w="1905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箭头连接符 30"/>
              <p:cNvCxnSpPr/>
              <p:nvPr/>
            </p:nvCxnSpPr>
            <p:spPr>
              <a:xfrm flipH="1" flipV="1">
                <a:off x="1017544" y="2794710"/>
                <a:ext cx="11635" cy="942596"/>
              </a:xfrm>
              <a:prstGeom prst="straightConnector1">
                <a:avLst/>
              </a:prstGeom>
              <a:ln w="38100">
                <a:solidFill>
                  <a:srgbClr val="FF0000"/>
                </a:solidFill>
                <a:prstDash val="solid"/>
                <a:tailEnd type="triangle"/>
              </a:ln>
            </p:spPr>
            <p:style>
              <a:lnRef idx="1">
                <a:schemeClr val="accent1"/>
              </a:lnRef>
              <a:fillRef idx="0">
                <a:schemeClr val="accent1"/>
              </a:fillRef>
              <a:effectRef idx="0">
                <a:schemeClr val="accent1"/>
              </a:effectRef>
              <a:fontRef idx="minor">
                <a:schemeClr val="tx1"/>
              </a:fontRef>
            </p:style>
          </p:cxnSp>
        </p:grpSp>
        <p:cxnSp>
          <p:nvCxnSpPr>
            <p:cNvPr id="64" name="直接箭头连接符 63"/>
            <p:cNvCxnSpPr/>
            <p:nvPr/>
          </p:nvCxnSpPr>
          <p:spPr>
            <a:xfrm flipV="1">
              <a:off x="4599585" y="2018807"/>
              <a:ext cx="0" cy="1748878"/>
            </a:xfrm>
            <a:prstGeom prst="straightConnector1">
              <a:avLst/>
            </a:prstGeom>
            <a:ln>
              <a:solidFill>
                <a:schemeClr val="accent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8" name="文本框 67"/>
          <p:cNvSpPr txBox="1"/>
          <p:nvPr/>
        </p:nvSpPr>
        <p:spPr>
          <a:xfrm>
            <a:off x="1855266" y="4724426"/>
            <a:ext cx="8039477" cy="923330"/>
          </a:xfrm>
          <a:prstGeom prst="rect">
            <a:avLst/>
          </a:prstGeom>
          <a:noFill/>
        </p:spPr>
        <p:txBody>
          <a:bodyPr wrap="square" rtlCol="0">
            <a:spAutoFit/>
          </a:bodyPr>
          <a:lstStyle/>
          <a:p>
            <a:r>
              <a:rPr lang="zh-CN" altLang="en-US" dirty="0">
                <a:solidFill>
                  <a:schemeClr val="bg1"/>
                </a:solidFill>
              </a:rPr>
              <a:t>计算一层需要其上下两层数据</a:t>
            </a:r>
            <a:endParaRPr lang="en-US" altLang="zh-CN" dirty="0">
              <a:solidFill>
                <a:schemeClr val="bg1"/>
              </a:solidFill>
            </a:endParaRPr>
          </a:p>
          <a:p>
            <a:r>
              <a:rPr lang="zh-CN" altLang="en-US" dirty="0">
                <a:solidFill>
                  <a:schemeClr val="bg1"/>
                </a:solidFill>
              </a:rPr>
              <a:t>计算之前先取三层到</a:t>
            </a:r>
            <a:r>
              <a:rPr lang="en-US" altLang="zh-CN" dirty="0">
                <a:solidFill>
                  <a:schemeClr val="bg1"/>
                </a:solidFill>
              </a:rPr>
              <a:t>LDM</a:t>
            </a:r>
            <a:r>
              <a:rPr lang="zh-CN" altLang="en-US" dirty="0">
                <a:solidFill>
                  <a:schemeClr val="bg1"/>
                </a:solidFill>
              </a:rPr>
              <a:t>中，计算第</a:t>
            </a:r>
            <a:r>
              <a:rPr lang="en-US" altLang="zh-CN" dirty="0" err="1">
                <a:solidFill>
                  <a:schemeClr val="bg1"/>
                </a:solidFill>
              </a:rPr>
              <a:t>i</a:t>
            </a:r>
            <a:r>
              <a:rPr lang="zh-CN" altLang="en-US" dirty="0">
                <a:solidFill>
                  <a:schemeClr val="bg1"/>
                </a:solidFill>
              </a:rPr>
              <a:t>层的同时通过</a:t>
            </a:r>
            <a:r>
              <a:rPr lang="en-US" altLang="zh-CN" dirty="0">
                <a:solidFill>
                  <a:schemeClr val="bg1"/>
                </a:solidFill>
              </a:rPr>
              <a:t>DMA</a:t>
            </a:r>
            <a:r>
              <a:rPr lang="zh-CN" altLang="en-US" dirty="0">
                <a:solidFill>
                  <a:schemeClr val="bg1"/>
                </a:solidFill>
              </a:rPr>
              <a:t>加载</a:t>
            </a:r>
            <a:r>
              <a:rPr lang="en-US" altLang="zh-CN" dirty="0">
                <a:solidFill>
                  <a:schemeClr val="bg1"/>
                </a:solidFill>
              </a:rPr>
              <a:t>i+2</a:t>
            </a:r>
            <a:r>
              <a:rPr lang="zh-CN" altLang="en-US" dirty="0">
                <a:solidFill>
                  <a:schemeClr val="bg1"/>
                </a:solidFill>
              </a:rPr>
              <a:t>层到</a:t>
            </a:r>
            <a:r>
              <a:rPr lang="en-US" altLang="zh-CN" dirty="0">
                <a:solidFill>
                  <a:schemeClr val="bg1"/>
                </a:solidFill>
              </a:rPr>
              <a:t>LDM</a:t>
            </a:r>
          </a:p>
          <a:p>
            <a:r>
              <a:rPr lang="zh-CN" altLang="en-US" dirty="0">
                <a:solidFill>
                  <a:schemeClr val="bg1"/>
                </a:solidFill>
              </a:rPr>
              <a:t>达到一定的从核计算与</a:t>
            </a:r>
            <a:r>
              <a:rPr lang="en-US" altLang="zh-CN" dirty="0">
                <a:solidFill>
                  <a:schemeClr val="bg1"/>
                </a:solidFill>
              </a:rPr>
              <a:t>DMA</a:t>
            </a:r>
            <a:r>
              <a:rPr lang="zh-CN" altLang="en-US" dirty="0">
                <a:solidFill>
                  <a:schemeClr val="bg1"/>
                </a:solidFill>
              </a:rPr>
              <a:t>通信的掩盖效果</a:t>
            </a:r>
            <a:endParaRPr lang="en-US" altLang="zh-CN" dirty="0">
              <a:solidFill>
                <a:schemeClr val="bg1"/>
              </a:solidFill>
            </a:endParaRPr>
          </a:p>
        </p:txBody>
      </p:sp>
      <p:pic>
        <p:nvPicPr>
          <p:cNvPr id="76" name="音频 7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50085"/>
            <a:ext cx="609600" cy="609600"/>
          </a:xfrm>
          <a:prstGeom prst="rect">
            <a:avLst/>
          </a:prstGeom>
        </p:spPr>
      </p:pic>
    </p:spTree>
    <p:extLst>
      <p:ext uri="{BB962C8B-B14F-4D97-AF65-F5344CB8AC3E}">
        <p14:creationId xmlns:p14="http://schemas.microsoft.com/office/powerpoint/2010/main" val="1851584336"/>
      </p:ext>
    </p:extLst>
  </p:cSld>
  <p:clrMapOvr>
    <a:masterClrMapping/>
  </p:clrMapOvr>
  <mc:AlternateContent xmlns:mc="http://schemas.openxmlformats.org/markup-compatibility/2006" xmlns:p14="http://schemas.microsoft.com/office/powerpoint/2010/main">
    <mc:Choice Requires="p14">
      <p:transition spd="slow" p14:dur="2000" advTm="34002"/>
    </mc:Choice>
    <mc:Fallback xmlns="">
      <p:transition spd="slow" advTm="34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6"/>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2154</TotalTime>
  <Words>800</Words>
  <Application>Microsoft Office PowerPoint</Application>
  <PresentationFormat>宽屏</PresentationFormat>
  <Paragraphs>192</Paragraphs>
  <Slides>15</Slides>
  <Notes>13</Notes>
  <HiddenSlides>0</HiddenSlides>
  <MMClips>15</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等线</vt:lpstr>
      <vt:lpstr>等线 Light</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dc:creator>
  <cp:lastModifiedBy>LIU BRAN</cp:lastModifiedBy>
  <cp:revision>798</cp:revision>
  <dcterms:created xsi:type="dcterms:W3CDTF">2018-08-07T07:43:05Z</dcterms:created>
  <dcterms:modified xsi:type="dcterms:W3CDTF">2021-01-12T01:34:36Z</dcterms:modified>
</cp:coreProperties>
</file>

<file path=docProps/thumbnail.jpeg>
</file>